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92" r:id="rId2"/>
    <p:sldId id="291" r:id="rId3"/>
    <p:sldId id="323" r:id="rId4"/>
    <p:sldId id="325" r:id="rId5"/>
    <p:sldId id="326" r:id="rId6"/>
    <p:sldId id="333" r:id="rId7"/>
    <p:sldId id="334" r:id="rId8"/>
    <p:sldId id="343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40" r:id="rId18"/>
    <p:sldId id="345" r:id="rId19"/>
    <p:sldId id="354" r:id="rId20"/>
    <p:sldId id="332" r:id="rId21"/>
    <p:sldId id="335" r:id="rId22"/>
    <p:sldId id="336" r:id="rId23"/>
    <p:sldId id="337" r:id="rId24"/>
    <p:sldId id="338" r:id="rId25"/>
    <p:sldId id="355" r:id="rId26"/>
    <p:sldId id="356" r:id="rId27"/>
    <p:sldId id="357" r:id="rId28"/>
    <p:sldId id="358" r:id="rId29"/>
    <p:sldId id="359" r:id="rId30"/>
    <p:sldId id="360" r:id="rId31"/>
    <p:sldId id="361" r:id="rId32"/>
    <p:sldId id="362" r:id="rId33"/>
    <p:sldId id="363" r:id="rId34"/>
    <p:sldId id="364" r:id="rId35"/>
    <p:sldId id="365" r:id="rId36"/>
    <p:sldId id="366" r:id="rId37"/>
    <p:sldId id="367" r:id="rId38"/>
    <p:sldId id="368" r:id="rId39"/>
    <p:sldId id="369" r:id="rId40"/>
    <p:sldId id="376" r:id="rId41"/>
    <p:sldId id="377" r:id="rId42"/>
    <p:sldId id="378" r:id="rId43"/>
    <p:sldId id="379" r:id="rId44"/>
    <p:sldId id="372" r:id="rId45"/>
    <p:sldId id="375" r:id="rId46"/>
    <p:sldId id="373" r:id="rId47"/>
    <p:sldId id="374" r:id="rId4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F2CC"/>
    <a:srgbClr val="FFE699"/>
    <a:srgbClr val="F5D640"/>
    <a:srgbClr val="F5D265"/>
    <a:srgbClr val="FCBDA4"/>
    <a:srgbClr val="FEA995"/>
    <a:srgbClr val="FF7F74"/>
    <a:srgbClr val="FF989D"/>
    <a:srgbClr val="FDB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86384"/>
  </p:normalViewPr>
  <p:slideViewPr>
    <p:cSldViewPr snapToGrid="0">
      <p:cViewPr varScale="1">
        <p:scale>
          <a:sx n="97" d="100"/>
          <a:sy n="97" d="100"/>
        </p:scale>
        <p:origin x="1164" y="102"/>
      </p:cViewPr>
      <p:guideLst/>
    </p:cSldViewPr>
  </p:slideViewPr>
  <p:outlineViewPr>
    <p:cViewPr>
      <p:scale>
        <a:sx n="45" d="100"/>
        <a:sy n="45" d="100"/>
      </p:scale>
      <p:origin x="0" y="-79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6FACE-0413-3949-9231-AD784EB56853}" type="datetimeFigureOut">
              <a:rPr kumimoji="1" lang="zh-TW" altLang="en-US" smtClean="0"/>
              <a:t>2025/11/14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8F527-29D0-A045-98B2-6C79A7E0470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4476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8F527-29D0-A045-98B2-6C79A7E04708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34312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458A90-A9C3-F387-9563-496DE9F5F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0967F0E-EB9B-21F8-F62A-5D9112447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DECD55-55E8-55CB-8412-4D6EE8DD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241DD-2637-1D4A-B249-92AD80ACBE31}" type="datetime1">
              <a:rPr kumimoji="1" lang="zh-TW" altLang="en-US" smtClean="0"/>
              <a:t>2025/11/14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042014-85B5-81B8-95FA-99D387AB3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D9A409-AF14-C768-82DE-433C78929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168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AB3B9-0301-3694-7000-D297439A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71D5171-0303-F365-7F76-CFAA9C1B9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A33A9F-BBC4-574C-5F85-0B59C1B24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D8E81-73E9-5D48-A27C-465059AB851A}" type="datetime1">
              <a:rPr kumimoji="1" lang="zh-TW" altLang="en-US" smtClean="0"/>
              <a:t>2025/11/14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367CE2-6C47-B298-4DC5-5FD44AB7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79FDC-A838-F999-85B7-2CF597B3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0187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58CE4E0-B056-5743-20EF-72D125CB2A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45FEF6D-43C1-7235-4C94-F4DE291201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69757A-ABE1-B909-08CA-6C386324F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CC41C-5265-6E48-8468-C46E4DB6B97C}" type="datetime1">
              <a:rPr kumimoji="1" lang="zh-TW" altLang="en-US" smtClean="0"/>
              <a:t>2025/11/14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91EA96-D046-4FB1-FFD3-CBC0BE18E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F25A99-BAAF-5059-A978-59DC74E0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0780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51F755-BE39-2922-1BED-70CEF4B7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330186-E5AC-15F7-7713-13C5C93A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F1E012-03DA-0247-C8A8-4363F34D2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01C3E-901A-BB4F-8A4D-C732BE139C7C}" type="datetime1">
              <a:rPr kumimoji="1" lang="zh-TW" altLang="en-US" smtClean="0"/>
              <a:t>2025/11/14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3E8DD4-EBCB-6D06-90C4-F7CB66814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41EC7B-C67C-A665-61FD-48419581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886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46ED8A-54B5-0640-1BFC-F50726C76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5BFDF9-D545-0A07-9FC6-E74051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8F0DD9-03AC-E475-1D24-950B0741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2F971-1F38-324A-A6A2-CC79CC504EFC}" type="datetime1">
              <a:rPr kumimoji="1" lang="zh-TW" altLang="en-US" smtClean="0"/>
              <a:t>2025/11/14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9EC8D7-D75C-3061-F1D1-36B0F4DE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3657E9-048F-4FE6-501F-5F6F3F68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147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85AA60-A02A-A682-51EE-FEC7F5A5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CFB45E-8192-4205-BBA8-C6351EFE3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5A2D4DC-70CD-6025-D045-FB5C1EA2E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15096B3-E789-639F-1F09-8608CED65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3A6F-EB69-A140-A976-78825DB06610}" type="datetime1">
              <a:rPr kumimoji="1" lang="zh-TW" altLang="en-US" smtClean="0"/>
              <a:t>2025/11/14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8C2BAF-0E6F-E5C7-E149-4E2323DC2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396AE5E-EE42-EDB4-14B8-016A1266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88441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E09133-0521-32F2-FE66-64341AA6D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1D222BF-F2B0-96A4-2266-17979F29A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0C32BE-7D47-E0DF-9C7B-EF45EE838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A7A1745-E183-FB89-4766-A0AED4872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27A1EE9-5BFD-3BFB-A438-B3207ECC2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08D7011-6675-A865-E970-9128CCF4B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9BA6-12BC-904A-9352-995207BBD0CC}" type="datetime1">
              <a:rPr kumimoji="1" lang="zh-TW" altLang="en-US" smtClean="0"/>
              <a:t>2025/11/14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29C650E-4F37-A8F4-182B-8E48BE3CB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3C76194-9219-EA20-CFF9-8880BCCB2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3324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CFA1B2-87D1-8DE4-8BBA-DA3C5FE4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5895D31-2261-8351-0DA0-B688F69ED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10A80-114E-8C47-BCDE-74E9F6BCDAD5}" type="datetime1">
              <a:rPr kumimoji="1" lang="zh-TW" altLang="en-US" smtClean="0"/>
              <a:t>2025/11/14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7944D1B-88DB-DC29-B7AD-AC0268C9D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CE6E64-FBA1-7666-58FE-AFD7B3A0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7216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14F6BA2-817A-47AB-8187-D77BEADC9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DED01-CFAC-DA4A-9030-190703F9B561}" type="datetime1">
              <a:rPr kumimoji="1" lang="zh-TW" altLang="en-US" smtClean="0"/>
              <a:t>2025/11/14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A9A9136-DBC8-200B-8908-0C7846806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4560D0-050D-0CDE-29AA-A3E20C43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6805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B13B76-A799-A00C-85A1-E733A576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A490EE-D08E-2E7D-F525-4606CB226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D7ACA73-EDD4-5514-7A20-534281F0A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DD7CA3-3393-7F46-67DB-CC0058EE8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CD357-3670-834C-BE00-8F23CAAF30BB}" type="datetime1">
              <a:rPr kumimoji="1" lang="zh-TW" altLang="en-US" smtClean="0"/>
              <a:t>2025/11/14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C1E295-8B56-C379-C620-668C7FF85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A1956F5-19B3-7FE4-B6BB-2360BC239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15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5FEBC3-81C8-CEF2-F0D1-A891F591B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39A952D-8A66-3269-0D44-6132CCD60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7AF8FC6-87B1-F112-9388-398F9224A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B222DB-F176-FE00-02EA-62F0DE9FA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A123B-9D95-6341-AFAC-1D5912580FD6}" type="datetime1">
              <a:rPr kumimoji="1" lang="zh-TW" altLang="en-US" smtClean="0"/>
              <a:t>2025/11/14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CDAFEB-DA60-2D91-90EA-8D031D959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FAA3E24-3742-EFD0-5CA3-315A7D81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2124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5AC320E-99CD-92DA-50EA-21D0A0F87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B5B620-DE50-A890-2B2C-793F8E5CD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F7ABD4-9925-1780-1F9C-CB21ECF54D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406D57-9065-134A-9893-5D19B9037315}" type="datetime1">
              <a:rPr kumimoji="1" lang="zh-TW" altLang="en-US" smtClean="0"/>
              <a:t>2025/11/14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BC9DA0-A1DE-858B-268D-F8BBB3358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1444C9-6231-249A-B06E-508E3E5EE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3194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邊形 10">
            <a:extLst>
              <a:ext uri="{FF2B5EF4-FFF2-40B4-BE49-F238E27FC236}">
                <a16:creationId xmlns:a16="http://schemas.microsoft.com/office/drawing/2014/main" id="{D063E71D-2F79-CA26-A858-CE790930B725}"/>
              </a:ext>
            </a:extLst>
          </p:cNvPr>
          <p:cNvSpPr/>
          <p:nvPr/>
        </p:nvSpPr>
        <p:spPr>
          <a:xfrm>
            <a:off x="4281247" y="-14973"/>
            <a:ext cx="3629505" cy="6872973"/>
          </a:xfrm>
          <a:prstGeom prst="parallelogram">
            <a:avLst>
              <a:gd name="adj" fmla="val 32184"/>
            </a:avLst>
          </a:prstGeom>
          <a:solidFill>
            <a:srgbClr val="FFE69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4A8C1C-5D40-9488-8F65-C534E20E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</a:t>
            </a:fld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653A8BE-0396-2A8F-4F78-81DD5AC3988C}"/>
              </a:ext>
            </a:extLst>
          </p:cNvPr>
          <p:cNvGrpSpPr/>
          <p:nvPr/>
        </p:nvGrpSpPr>
        <p:grpSpPr>
          <a:xfrm>
            <a:off x="7881956" y="3807372"/>
            <a:ext cx="4765942" cy="2322232"/>
            <a:chOff x="6587858" y="4034118"/>
            <a:chExt cx="4765942" cy="2322232"/>
          </a:xfrm>
        </p:grpSpPr>
        <p:sp>
          <p:nvSpPr>
            <p:cNvPr id="6" name="平行四邊形 5">
              <a:extLst>
                <a:ext uri="{FF2B5EF4-FFF2-40B4-BE49-F238E27FC236}">
                  <a16:creationId xmlns:a16="http://schemas.microsoft.com/office/drawing/2014/main" id="{33BDAE93-87A1-23F0-4438-445DCB21274E}"/>
                </a:ext>
              </a:extLst>
            </p:cNvPr>
            <p:cNvSpPr/>
            <p:nvPr/>
          </p:nvSpPr>
          <p:spPr>
            <a:xfrm>
              <a:off x="7525872" y="4034118"/>
              <a:ext cx="3827928" cy="2322232"/>
            </a:xfrm>
            <a:prstGeom prst="parallelogram">
              <a:avLst>
                <a:gd name="adj" fmla="val 15132"/>
              </a:avLst>
            </a:prstGeom>
            <a:blipFill dpi="0" rotWithShape="1"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028" name="Picture 4" descr="國立中興大學- 維基百科，自由的百科全書">
              <a:extLst>
                <a:ext uri="{FF2B5EF4-FFF2-40B4-BE49-F238E27FC236}">
                  <a16:creationId xmlns:a16="http://schemas.microsoft.com/office/drawing/2014/main" id="{A599FC30-0F74-6A3D-FA1B-5EE10FA240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858" y="4655234"/>
              <a:ext cx="1248495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92C40642-2F9E-5E04-0D76-DFB470DFAAE3}"/>
              </a:ext>
            </a:extLst>
          </p:cNvPr>
          <p:cNvGrpSpPr/>
          <p:nvPr/>
        </p:nvGrpSpPr>
        <p:grpSpPr>
          <a:xfrm>
            <a:off x="8217988" y="728396"/>
            <a:ext cx="4543270" cy="2196726"/>
            <a:chOff x="243883" y="4034118"/>
            <a:chExt cx="4543270" cy="2196726"/>
          </a:xfrm>
        </p:grpSpPr>
        <p:sp>
          <p:nvSpPr>
            <p:cNvPr id="5" name="平行四邊形 4">
              <a:extLst>
                <a:ext uri="{FF2B5EF4-FFF2-40B4-BE49-F238E27FC236}">
                  <a16:creationId xmlns:a16="http://schemas.microsoft.com/office/drawing/2014/main" id="{9F00BCA2-C44E-CDE9-4BC0-C6BDC6844BBB}"/>
                </a:ext>
              </a:extLst>
            </p:cNvPr>
            <p:cNvSpPr/>
            <p:nvPr/>
          </p:nvSpPr>
          <p:spPr>
            <a:xfrm>
              <a:off x="959225" y="4034118"/>
              <a:ext cx="3827928" cy="2196726"/>
            </a:xfrm>
            <a:prstGeom prst="parallelogram">
              <a:avLst>
                <a:gd name="adj" fmla="val 15132"/>
              </a:avLst>
            </a:prstGeom>
            <a:blipFill dpi="0" rotWithShape="1"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030" name="Picture 6" descr="中山醫學大學- 維基百科，自由的百科全書">
              <a:extLst>
                <a:ext uri="{FF2B5EF4-FFF2-40B4-BE49-F238E27FC236}">
                  <a16:creationId xmlns:a16="http://schemas.microsoft.com/office/drawing/2014/main" id="{A3B6F6E9-D6EE-46F3-510F-DAB318AE76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83" y="4592481"/>
              <a:ext cx="103175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D3359-D964-B7C9-A1C7-97DE15AFD332}"/>
              </a:ext>
            </a:extLst>
          </p:cNvPr>
          <p:cNvSpPr txBox="1"/>
          <p:nvPr/>
        </p:nvSpPr>
        <p:spPr>
          <a:xfrm>
            <a:off x="608801" y="1665033"/>
            <a:ext cx="6322314" cy="2520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PM2.5</a:t>
            </a:r>
            <a:r>
              <a:rPr lang="zh-TW" altLang="en-US" sz="4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對上呼吸道感染之影響：來自臺灣之全國性實證</a:t>
            </a:r>
            <a:endParaRPr lang="en-US" altLang="zh-TW" sz="40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kumimoji="1" lang="zh-TW" altLang="en-US" sz="2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興中計劃</a:t>
            </a:r>
            <a:endParaRPr kumimoji="1" lang="en-US" altLang="zh-TW" sz="2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556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10</a:t>
            </a:fld>
            <a:endParaRPr kumimoji="1" lang="zh-TW" altLang="en-US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4B0F0E34-1112-4162-BEF8-C31F650F0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200" y="1726469"/>
            <a:ext cx="6609600" cy="4957200"/>
          </a:xfrm>
          <a:prstGeom prst="rect">
            <a:avLst/>
          </a:prstGeom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id="{C431728D-4361-4170-8B54-79689CBFDCB5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37" name="圓角矩形 1">
              <a:extLst>
                <a:ext uri="{FF2B5EF4-FFF2-40B4-BE49-F238E27FC236}">
                  <a16:creationId xmlns:a16="http://schemas.microsoft.com/office/drawing/2014/main" id="{8109C77B-2BB8-445A-BE72-310098B1B65D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51FA5FC5-BEA6-4909-8C6A-07A7E0F12DD7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39" name="圓角矩形 14">
                <a:extLst>
                  <a:ext uri="{FF2B5EF4-FFF2-40B4-BE49-F238E27FC236}">
                    <a16:creationId xmlns:a16="http://schemas.microsoft.com/office/drawing/2014/main" id="{BDF00AE6-E90A-4D31-9D39-9C65FCED1314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79401B07-BD70-4020-AF31-61B3A8C280FD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24C544E-9836-4BDD-BA00-92BF0488F434}"/>
              </a:ext>
            </a:extLst>
          </p:cNvPr>
          <p:cNvGrpSpPr/>
          <p:nvPr/>
        </p:nvGrpSpPr>
        <p:grpSpPr>
          <a:xfrm>
            <a:off x="6210614" y="169446"/>
            <a:ext cx="1773180" cy="540000"/>
            <a:chOff x="1371273" y="191648"/>
            <a:chExt cx="1773180" cy="540000"/>
          </a:xfrm>
          <a:solidFill>
            <a:srgbClr val="FFC000"/>
          </a:solidFill>
        </p:grpSpPr>
        <p:sp>
          <p:nvSpPr>
            <p:cNvPr id="24" name="圓角矩形 17">
              <a:extLst>
                <a:ext uri="{FF2B5EF4-FFF2-40B4-BE49-F238E27FC236}">
                  <a16:creationId xmlns:a16="http://schemas.microsoft.com/office/drawing/2014/main" id="{C1A519F9-2A67-4CD0-BB7A-033B494644EE}"/>
                </a:ext>
              </a:extLst>
            </p:cNvPr>
            <p:cNvSpPr/>
            <p:nvPr/>
          </p:nvSpPr>
          <p:spPr>
            <a:xfrm>
              <a:off x="1371273" y="191648"/>
              <a:ext cx="177318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487D8F4C-6775-4F8D-B618-AEB3AB46B880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145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11</a:t>
            </a:fld>
            <a:endParaRPr kumimoji="1" lang="zh-TW" altLang="en-US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706F6D40-6734-4238-AF70-068F214B8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200" y="1726469"/>
            <a:ext cx="6609600" cy="4957200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01BB6194-146B-410B-A8B1-FF42BB093AF4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32" name="圓角矩形 1">
              <a:extLst>
                <a:ext uri="{FF2B5EF4-FFF2-40B4-BE49-F238E27FC236}">
                  <a16:creationId xmlns:a16="http://schemas.microsoft.com/office/drawing/2014/main" id="{95F06E0C-ABD9-45BE-9237-9D3A0C494A3D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6C49F9A5-6CCA-4FB5-B910-8855929926E4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34" name="圓角矩形 14">
                <a:extLst>
                  <a:ext uri="{FF2B5EF4-FFF2-40B4-BE49-F238E27FC236}">
                    <a16:creationId xmlns:a16="http://schemas.microsoft.com/office/drawing/2014/main" id="{62C212F9-D3B4-48F0-8891-92126E84837E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E5D9D3C4-C2A2-4ED3-9B85-F64296CB627B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BCB69A1-C8AE-421F-8EFE-CE5CB82A7E01}"/>
              </a:ext>
            </a:extLst>
          </p:cNvPr>
          <p:cNvGrpSpPr/>
          <p:nvPr/>
        </p:nvGrpSpPr>
        <p:grpSpPr>
          <a:xfrm>
            <a:off x="6210614" y="169446"/>
            <a:ext cx="1773180" cy="540000"/>
            <a:chOff x="1371273" y="191648"/>
            <a:chExt cx="1773180" cy="540000"/>
          </a:xfrm>
          <a:solidFill>
            <a:srgbClr val="FFC000"/>
          </a:solidFill>
        </p:grpSpPr>
        <p:sp>
          <p:nvSpPr>
            <p:cNvPr id="24" name="圓角矩形 17">
              <a:extLst>
                <a:ext uri="{FF2B5EF4-FFF2-40B4-BE49-F238E27FC236}">
                  <a16:creationId xmlns:a16="http://schemas.microsoft.com/office/drawing/2014/main" id="{EEA8E787-0B3F-4C13-A307-A8F4521CE58F}"/>
                </a:ext>
              </a:extLst>
            </p:cNvPr>
            <p:cNvSpPr/>
            <p:nvPr/>
          </p:nvSpPr>
          <p:spPr>
            <a:xfrm>
              <a:off x="1371273" y="191648"/>
              <a:ext cx="177318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5DA6A3B9-3F2E-445C-B52E-5E0CD91FF531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8269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12</a:t>
            </a:fld>
            <a:endParaRPr kumimoji="1" lang="zh-TW" altLang="en-US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69CBAA0F-2876-4B14-B63A-F890556C4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361" y="1497210"/>
            <a:ext cx="6919278" cy="4942341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B64D14E7-D55D-47DE-ADDA-98DA8B76751C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32" name="圓角矩形 1">
              <a:extLst>
                <a:ext uri="{FF2B5EF4-FFF2-40B4-BE49-F238E27FC236}">
                  <a16:creationId xmlns:a16="http://schemas.microsoft.com/office/drawing/2014/main" id="{C02C8BD5-EEA3-4C14-B8C9-26391F24678E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56BF804E-6382-4921-9BC4-0514D1398A1E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34" name="圓角矩形 14">
                <a:extLst>
                  <a:ext uri="{FF2B5EF4-FFF2-40B4-BE49-F238E27FC236}">
                    <a16:creationId xmlns:a16="http://schemas.microsoft.com/office/drawing/2014/main" id="{F8D30E51-D5A2-400C-AD5A-9B9DF025C1F9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60051ED3-67A2-4482-9006-DCDB847D085F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E9BFA5B9-6AA0-4568-A664-FEEAD6399FCD}"/>
              </a:ext>
            </a:extLst>
          </p:cNvPr>
          <p:cNvGrpSpPr/>
          <p:nvPr/>
        </p:nvGrpSpPr>
        <p:grpSpPr>
          <a:xfrm>
            <a:off x="6210614" y="169446"/>
            <a:ext cx="1773180" cy="540000"/>
            <a:chOff x="1371273" y="191648"/>
            <a:chExt cx="1773180" cy="540000"/>
          </a:xfrm>
          <a:solidFill>
            <a:srgbClr val="FFC000"/>
          </a:solidFill>
        </p:grpSpPr>
        <p:sp>
          <p:nvSpPr>
            <p:cNvPr id="24" name="圓角矩形 17">
              <a:extLst>
                <a:ext uri="{FF2B5EF4-FFF2-40B4-BE49-F238E27FC236}">
                  <a16:creationId xmlns:a16="http://schemas.microsoft.com/office/drawing/2014/main" id="{5FD02E6B-2D0E-4153-A79C-878F4A461A78}"/>
                </a:ext>
              </a:extLst>
            </p:cNvPr>
            <p:cNvSpPr/>
            <p:nvPr/>
          </p:nvSpPr>
          <p:spPr>
            <a:xfrm>
              <a:off x="1371273" y="191648"/>
              <a:ext cx="177318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1814C770-29A3-4BE6-BC72-29B0C6AB7CC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8997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13</a:t>
            </a:fld>
            <a:endParaRPr kumimoji="1" lang="zh-TW" altLang="en-US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59946B9A-B81D-4A89-A429-7B6BB693F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002" y="1497210"/>
            <a:ext cx="6919920" cy="4942800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2010EE92-8985-4249-956D-BF4CB3E4A0A7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32" name="圓角矩形 1">
              <a:extLst>
                <a:ext uri="{FF2B5EF4-FFF2-40B4-BE49-F238E27FC236}">
                  <a16:creationId xmlns:a16="http://schemas.microsoft.com/office/drawing/2014/main" id="{FA378019-5E6D-49B7-8A10-B3B228B05C3A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95844759-2701-41FE-B8C4-4E22E9381A4E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34" name="圓角矩形 14">
                <a:extLst>
                  <a:ext uri="{FF2B5EF4-FFF2-40B4-BE49-F238E27FC236}">
                    <a16:creationId xmlns:a16="http://schemas.microsoft.com/office/drawing/2014/main" id="{B85911B2-DAE7-4414-95FA-6CB432D90CFF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6ABD94D7-276D-47DB-843D-303D4B70002A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5B7DA192-C018-4F91-A0C2-E1A91E9F3EB7}"/>
              </a:ext>
            </a:extLst>
          </p:cNvPr>
          <p:cNvGrpSpPr/>
          <p:nvPr/>
        </p:nvGrpSpPr>
        <p:grpSpPr>
          <a:xfrm>
            <a:off x="6210614" y="169446"/>
            <a:ext cx="1773180" cy="540000"/>
            <a:chOff x="1371273" y="191648"/>
            <a:chExt cx="1773180" cy="540000"/>
          </a:xfrm>
          <a:solidFill>
            <a:srgbClr val="FFC000"/>
          </a:solidFill>
        </p:grpSpPr>
        <p:sp>
          <p:nvSpPr>
            <p:cNvPr id="24" name="圓角矩形 17">
              <a:extLst>
                <a:ext uri="{FF2B5EF4-FFF2-40B4-BE49-F238E27FC236}">
                  <a16:creationId xmlns:a16="http://schemas.microsoft.com/office/drawing/2014/main" id="{E73244DE-8E6B-4BCD-9418-DC5832F28322}"/>
                </a:ext>
              </a:extLst>
            </p:cNvPr>
            <p:cNvSpPr/>
            <p:nvPr/>
          </p:nvSpPr>
          <p:spPr>
            <a:xfrm>
              <a:off x="1371273" y="191648"/>
              <a:ext cx="177318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CDE21B9B-4E06-471A-A88F-062CC3110CD3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9905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14</a:t>
            </a:fld>
            <a:endParaRPr kumimoji="1" lang="zh-TW" altLang="en-US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D26473E0-D36F-4A0B-8E73-17EEE8BD3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0" y="1497210"/>
            <a:ext cx="6919920" cy="4942800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7CCB8A00-8F1E-40AE-B2DA-EC58E283E529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32" name="圓角矩形 1">
              <a:extLst>
                <a:ext uri="{FF2B5EF4-FFF2-40B4-BE49-F238E27FC236}">
                  <a16:creationId xmlns:a16="http://schemas.microsoft.com/office/drawing/2014/main" id="{741F7FC9-FC41-4BDD-B34E-219215AB994F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004C9B76-903F-40A0-A837-C2563FB2AC68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34" name="圓角矩形 14">
                <a:extLst>
                  <a:ext uri="{FF2B5EF4-FFF2-40B4-BE49-F238E27FC236}">
                    <a16:creationId xmlns:a16="http://schemas.microsoft.com/office/drawing/2014/main" id="{848FA2EA-0681-4C93-B880-FB9EA7009E67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ED63334A-9ACD-468C-B035-157B4D50AB90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3E07637D-8BC1-4E8B-A52C-2B90A3C240ED}"/>
              </a:ext>
            </a:extLst>
          </p:cNvPr>
          <p:cNvGrpSpPr/>
          <p:nvPr/>
        </p:nvGrpSpPr>
        <p:grpSpPr>
          <a:xfrm>
            <a:off x="6210614" y="169446"/>
            <a:ext cx="1773180" cy="540000"/>
            <a:chOff x="1371273" y="191648"/>
            <a:chExt cx="1773180" cy="540000"/>
          </a:xfrm>
          <a:solidFill>
            <a:srgbClr val="FFC000"/>
          </a:solidFill>
        </p:grpSpPr>
        <p:sp>
          <p:nvSpPr>
            <p:cNvPr id="24" name="圓角矩形 17">
              <a:extLst>
                <a:ext uri="{FF2B5EF4-FFF2-40B4-BE49-F238E27FC236}">
                  <a16:creationId xmlns:a16="http://schemas.microsoft.com/office/drawing/2014/main" id="{13929AB6-3959-41A0-A3AE-02359B5EBA85}"/>
                </a:ext>
              </a:extLst>
            </p:cNvPr>
            <p:cNvSpPr/>
            <p:nvPr/>
          </p:nvSpPr>
          <p:spPr>
            <a:xfrm>
              <a:off x="1371273" y="191648"/>
              <a:ext cx="177318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0179679C-3DDA-46B5-8673-1BC04A4176E1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3935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15</a:t>
            </a:fld>
            <a:endParaRPr kumimoji="1" lang="zh-TW" altLang="en-US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1D072BCB-502C-43C1-93FD-304F0B030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0" y="1497210"/>
            <a:ext cx="6919920" cy="4942800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FF082EF5-AA1B-49D5-9EB2-43FA063E1D81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32" name="圓角矩形 1">
              <a:extLst>
                <a:ext uri="{FF2B5EF4-FFF2-40B4-BE49-F238E27FC236}">
                  <a16:creationId xmlns:a16="http://schemas.microsoft.com/office/drawing/2014/main" id="{AC67801E-96A6-43FE-A02D-A3610C012B2B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6D5A5654-C957-493E-87A7-5DDE2E635CAB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34" name="圓角矩形 14">
                <a:extLst>
                  <a:ext uri="{FF2B5EF4-FFF2-40B4-BE49-F238E27FC236}">
                    <a16:creationId xmlns:a16="http://schemas.microsoft.com/office/drawing/2014/main" id="{1CAFE939-BD4D-449C-B264-DF5E84008F75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4EA4B83D-FC3B-4F00-A02B-142426DD6C73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8F5ECB60-AD29-4AA9-AEE7-DE24B094B58C}"/>
              </a:ext>
            </a:extLst>
          </p:cNvPr>
          <p:cNvGrpSpPr/>
          <p:nvPr/>
        </p:nvGrpSpPr>
        <p:grpSpPr>
          <a:xfrm>
            <a:off x="6210614" y="169446"/>
            <a:ext cx="1773180" cy="540000"/>
            <a:chOff x="1371273" y="191648"/>
            <a:chExt cx="1773180" cy="540000"/>
          </a:xfrm>
          <a:solidFill>
            <a:srgbClr val="FFC000"/>
          </a:solidFill>
        </p:grpSpPr>
        <p:sp>
          <p:nvSpPr>
            <p:cNvPr id="24" name="圓角矩形 17">
              <a:extLst>
                <a:ext uri="{FF2B5EF4-FFF2-40B4-BE49-F238E27FC236}">
                  <a16:creationId xmlns:a16="http://schemas.microsoft.com/office/drawing/2014/main" id="{4ECA51FD-70D1-416B-932D-A4AAC48E4B88}"/>
                </a:ext>
              </a:extLst>
            </p:cNvPr>
            <p:cNvSpPr/>
            <p:nvPr/>
          </p:nvSpPr>
          <p:spPr>
            <a:xfrm>
              <a:off x="1371273" y="191648"/>
              <a:ext cx="177318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C0C19161-4C32-4837-8998-BFF379EECB8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385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16</a:t>
            </a:fld>
            <a:endParaRPr kumimoji="1" lang="zh-TW" altLang="en-US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5829B1A0-A4FB-4C92-98FC-FDFD2A227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002" y="1497210"/>
            <a:ext cx="6919920" cy="4942800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179C3937-FEBC-4EC8-91BA-689A97E90017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32" name="圓角矩形 1">
              <a:extLst>
                <a:ext uri="{FF2B5EF4-FFF2-40B4-BE49-F238E27FC236}">
                  <a16:creationId xmlns:a16="http://schemas.microsoft.com/office/drawing/2014/main" id="{A05C078A-2902-47E5-B987-F1DEC9CAE37E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6735811C-327D-4531-89F2-587E16A1C1CA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34" name="圓角矩形 14">
                <a:extLst>
                  <a:ext uri="{FF2B5EF4-FFF2-40B4-BE49-F238E27FC236}">
                    <a16:creationId xmlns:a16="http://schemas.microsoft.com/office/drawing/2014/main" id="{FA04EB9F-488F-4D84-B17E-1035F8571E35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F83885E7-9494-436B-927E-36CC47F22D70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B4B96A6-5AC0-4B12-8FE6-45C6D66424E4}"/>
              </a:ext>
            </a:extLst>
          </p:cNvPr>
          <p:cNvGrpSpPr/>
          <p:nvPr/>
        </p:nvGrpSpPr>
        <p:grpSpPr>
          <a:xfrm>
            <a:off x="6210614" y="169446"/>
            <a:ext cx="1773180" cy="540000"/>
            <a:chOff x="1371273" y="191648"/>
            <a:chExt cx="1773180" cy="540000"/>
          </a:xfrm>
          <a:solidFill>
            <a:srgbClr val="FFC000"/>
          </a:solidFill>
        </p:grpSpPr>
        <p:sp>
          <p:nvSpPr>
            <p:cNvPr id="24" name="圓角矩形 17">
              <a:extLst>
                <a:ext uri="{FF2B5EF4-FFF2-40B4-BE49-F238E27FC236}">
                  <a16:creationId xmlns:a16="http://schemas.microsoft.com/office/drawing/2014/main" id="{6EE42478-6150-48B5-906D-6EAD84365285}"/>
                </a:ext>
              </a:extLst>
            </p:cNvPr>
            <p:cNvSpPr/>
            <p:nvPr/>
          </p:nvSpPr>
          <p:spPr>
            <a:xfrm>
              <a:off x="1371273" y="191648"/>
              <a:ext cx="177318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6F50C5A4-AE6C-4843-A248-EAD5066C097D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243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17</a:t>
            </a:fld>
            <a:endParaRPr kumimoji="1" lang="zh-TW" altLang="en-US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5993A491-CE2F-41E4-B87C-C26433B5C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535" y="2147361"/>
            <a:ext cx="5310127" cy="4065639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A7510CF6-C3BE-40DB-808C-AB9DA6811B9D}"/>
              </a:ext>
            </a:extLst>
          </p:cNvPr>
          <p:cNvSpPr txBox="1"/>
          <p:nvPr/>
        </p:nvSpPr>
        <p:spPr>
          <a:xfrm>
            <a:off x="8664892" y="167288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fontAlgn="ctr" latinLnBrk="0" hangingPunct="1"/>
            <a:r>
              <a:rPr lang="en-US" altLang="zh-TW" sz="1800" b="1" i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Influenza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9711B93-86D3-4558-9A59-43E39DC8C848}"/>
              </a:ext>
            </a:extLst>
          </p:cNvPr>
          <p:cNvSpPr txBox="1"/>
          <p:nvPr/>
        </p:nvSpPr>
        <p:spPr>
          <a:xfrm>
            <a:off x="3494408" y="16728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fontAlgn="ctr" latinLnBrk="0" hangingPunct="1"/>
            <a:r>
              <a:rPr lang="en-US" altLang="zh-TW" sz="1800" b="1" i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URI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F4D5885D-4508-4919-A20A-8D5E71D1B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83" y="2147361"/>
            <a:ext cx="5439651" cy="4065639"/>
          </a:xfrm>
          <a:prstGeom prst="rect">
            <a:avLst/>
          </a:prstGeom>
        </p:spPr>
      </p:pic>
      <p:grpSp>
        <p:nvGrpSpPr>
          <p:cNvPr id="34" name="群組 33">
            <a:extLst>
              <a:ext uri="{FF2B5EF4-FFF2-40B4-BE49-F238E27FC236}">
                <a16:creationId xmlns:a16="http://schemas.microsoft.com/office/drawing/2014/main" id="{D62464AD-EB98-43FA-965F-5DDDDCFD7009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35" name="圓角矩形 1">
              <a:extLst>
                <a:ext uri="{FF2B5EF4-FFF2-40B4-BE49-F238E27FC236}">
                  <a16:creationId xmlns:a16="http://schemas.microsoft.com/office/drawing/2014/main" id="{8B0A966D-EF16-49E3-9C4E-3B728ABB3AE9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CE7F0CB1-17CC-4F44-999B-90631569F7C7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37" name="圓角矩形 14">
                <a:extLst>
                  <a:ext uri="{FF2B5EF4-FFF2-40B4-BE49-F238E27FC236}">
                    <a16:creationId xmlns:a16="http://schemas.microsoft.com/office/drawing/2014/main" id="{A1883106-A243-40B5-BFA9-7E1DF3D0BDAF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A837AD85-2D31-4471-9E14-C1422C1E5D21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082D308-96A9-4A97-A496-9CF003C038B2}"/>
              </a:ext>
            </a:extLst>
          </p:cNvPr>
          <p:cNvGrpSpPr/>
          <p:nvPr/>
        </p:nvGrpSpPr>
        <p:grpSpPr>
          <a:xfrm>
            <a:off x="6210614" y="169446"/>
            <a:ext cx="1773180" cy="540000"/>
            <a:chOff x="1371273" y="191648"/>
            <a:chExt cx="1773180" cy="540000"/>
          </a:xfrm>
          <a:solidFill>
            <a:srgbClr val="FFC000"/>
          </a:solidFill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333C3DF1-BDBA-4C19-A132-094FC8DF1B7D}"/>
                </a:ext>
              </a:extLst>
            </p:cNvPr>
            <p:cNvSpPr/>
            <p:nvPr/>
          </p:nvSpPr>
          <p:spPr>
            <a:xfrm>
              <a:off x="1371273" y="191648"/>
              <a:ext cx="177318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323C8A18-2BB3-408D-B0A6-D6C445BC6C2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2476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18</a:t>
            </a:fld>
            <a:endParaRPr kumimoji="1" lang="zh-TW" altLang="en-US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84FD088-C7B0-4C98-8257-696954D0EAEE}"/>
              </a:ext>
            </a:extLst>
          </p:cNvPr>
          <p:cNvSpPr txBox="1"/>
          <p:nvPr/>
        </p:nvSpPr>
        <p:spPr>
          <a:xfrm>
            <a:off x="2452587" y="1678788"/>
            <a:ext cx="204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fontAlgn="ctr" latinLnBrk="0" hangingPunct="1"/>
            <a:r>
              <a:rPr lang="zh-TW" altLang="en-US" sz="1800" b="1" i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TC Medium" panose="020B0200000000000000" pitchFamily="34" charset="-120"/>
                <a:cs typeface="Times New Roman" panose="02020603050405020304" pitchFamily="18" charset="0"/>
              </a:rPr>
              <a:t>急性</a:t>
            </a:r>
            <a:r>
              <a:rPr lang="en-US" altLang="zh-TW" sz="1800" b="1" i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Rhinosinusitis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F49B198-41F0-4666-9F52-A73449DE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80" y="2147361"/>
            <a:ext cx="5441055" cy="4065639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1218A15C-244E-431A-ADBF-B57D8489C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553" y="2148258"/>
            <a:ext cx="5332176" cy="4099519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2108137D-0FAB-4BAE-A360-F02683C2CDF3}"/>
              </a:ext>
            </a:extLst>
          </p:cNvPr>
          <p:cNvSpPr txBox="1"/>
          <p:nvPr/>
        </p:nvSpPr>
        <p:spPr>
          <a:xfrm>
            <a:off x="8190187" y="1676354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i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Allergic rhinitis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8E600A81-34EE-4542-AE2C-DE146E5AFCB2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34" name="圓角矩形 1">
              <a:extLst>
                <a:ext uri="{FF2B5EF4-FFF2-40B4-BE49-F238E27FC236}">
                  <a16:creationId xmlns:a16="http://schemas.microsoft.com/office/drawing/2014/main" id="{4C6E9B7F-C19E-4988-92FF-A74104AE400C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298E5484-46E4-4BB9-B3DE-8B384DC3992B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36" name="圓角矩形 14">
                <a:extLst>
                  <a:ext uri="{FF2B5EF4-FFF2-40B4-BE49-F238E27FC236}">
                    <a16:creationId xmlns:a16="http://schemas.microsoft.com/office/drawing/2014/main" id="{69296D59-0FAA-44B3-ACB5-7768EF276553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D6FEE5DD-EF4A-4992-A2DE-55B266750189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69C59262-0B54-46C3-9514-2C6E2EF96BD2}"/>
              </a:ext>
            </a:extLst>
          </p:cNvPr>
          <p:cNvGrpSpPr/>
          <p:nvPr/>
        </p:nvGrpSpPr>
        <p:grpSpPr>
          <a:xfrm>
            <a:off x="6210614" y="169446"/>
            <a:ext cx="1773180" cy="540000"/>
            <a:chOff x="1371273" y="191648"/>
            <a:chExt cx="1773180" cy="540000"/>
          </a:xfrm>
          <a:solidFill>
            <a:srgbClr val="FFC000"/>
          </a:solidFill>
        </p:grpSpPr>
        <p:sp>
          <p:nvSpPr>
            <p:cNvPr id="39" name="圓角矩形 17">
              <a:extLst>
                <a:ext uri="{FF2B5EF4-FFF2-40B4-BE49-F238E27FC236}">
                  <a16:creationId xmlns:a16="http://schemas.microsoft.com/office/drawing/2014/main" id="{AE7E2B09-5A98-4665-9EA1-3B1D5AD250E3}"/>
                </a:ext>
              </a:extLst>
            </p:cNvPr>
            <p:cNvSpPr/>
            <p:nvPr/>
          </p:nvSpPr>
          <p:spPr>
            <a:xfrm>
              <a:off x="1371273" y="191648"/>
              <a:ext cx="177318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A72E777E-F8DD-4C29-8A4E-C19395694222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428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D4AF6F-486E-4243-9D34-A525E802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19</a:t>
            </a:fld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6C7FEF-A4FD-DA47-7AA0-33BEB36EB7B8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5D94A0-22B0-3D08-6F35-26317D067FF5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12" name="圖片 1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F60D71F-3F72-6B60-44C3-54342C6FF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13" name="圖片 12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D5958C1E-6932-DA99-8FB7-9A53C5191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14" name="圖片 1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D5A456BA-6389-99CA-F0D1-C65042854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15" name="圖片 1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2E3160-AFFE-1D1E-E543-53624126F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6" name="圓角矩形 11">
            <a:extLst>
              <a:ext uri="{FF2B5EF4-FFF2-40B4-BE49-F238E27FC236}">
                <a16:creationId xmlns:a16="http://schemas.microsoft.com/office/drawing/2014/main" id="{8627E563-D729-95B4-C09A-BFCC29E2D687}"/>
              </a:ext>
            </a:extLst>
          </p:cNvPr>
          <p:cNvSpPr/>
          <p:nvPr/>
        </p:nvSpPr>
        <p:spPr>
          <a:xfrm>
            <a:off x="8262061" y="153117"/>
            <a:ext cx="1977099" cy="540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573A5B92-91BF-0C50-9D65-2500B41D4F9D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1" name="圓角矩形 17">
              <a:extLst>
                <a:ext uri="{FF2B5EF4-FFF2-40B4-BE49-F238E27FC236}">
                  <a16:creationId xmlns:a16="http://schemas.microsoft.com/office/drawing/2014/main" id="{3A43253B-8B7C-6EF7-FB9D-921638975B02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DAEE597-1295-AE41-E6B5-FE3923EA146C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57D07F2-FD86-85C3-5A79-1A4A1A00FFCE}"/>
              </a:ext>
            </a:extLst>
          </p:cNvPr>
          <p:cNvSpPr txBox="1"/>
          <p:nvPr/>
        </p:nvSpPr>
        <p:spPr>
          <a:xfrm>
            <a:off x="698044" y="12663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結論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5066950-F17B-80D6-5CC9-2BB056340E28}"/>
              </a:ext>
            </a:extLst>
          </p:cNvPr>
          <p:cNvSpPr txBox="1"/>
          <p:nvPr/>
        </p:nvSpPr>
        <p:spPr>
          <a:xfrm>
            <a:off x="698044" y="1959384"/>
            <a:ext cx="10864473" cy="419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本研究整合 </a:t>
            </a:r>
            <a:r>
              <a:rPr kumimoji="1" lang="en-US" altLang="zh-TW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2016–2019 </a:t>
            </a: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年全臺資料，透過 </a:t>
            </a:r>
            <a:r>
              <a:rPr kumimoji="1" lang="en" altLang="zh-TW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IDW </a:t>
            </a: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估算鄉鎮層級</a:t>
            </a:r>
            <a:r>
              <a:rPr kumimoji="1" lang="en" altLang="zh-TW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PM2.5</a:t>
            </a: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並以五群分群分析，結果顯示</a:t>
            </a:r>
            <a:r>
              <a:rPr kumimoji="1" lang="en" altLang="zh-TW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PM2.5</a:t>
            </a: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與上呼吸道相關就診率呈顯著正向關聯；且在不同污染背景下斜率不一，低污染區對短期濃度變動的影響更大。同時，我們在各疾疾病別與區域之間觀察到明確的濃度門檻。</a:t>
            </a:r>
          </a:p>
          <a:p>
            <a:pPr>
              <a:lnSpc>
                <a:spcPct val="150000"/>
              </a:lnSpc>
            </a:pPr>
            <a:endParaRPr kumimoji="1" lang="zh-TW" altLang="en-US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綜合而言，實驗結果表示以區域分群與</a:t>
            </a:r>
            <a:r>
              <a:rPr kumimoji="1" lang="en" altLang="zh-TW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PM2.5</a:t>
            </a: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門檻值的預警與醫療量能部署：在低污染地區，當 </a:t>
            </a:r>
            <a:r>
              <a:rPr kumimoji="1" lang="en" altLang="zh-TW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PM2.5 </a:t>
            </a: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快速升高時，鼻科與基層門診應預先調整看診量與衛教；在高污地區，則需針對高背景值期間強化風險溝通與慢性症狀之追蹤。</a:t>
            </a:r>
          </a:p>
          <a:p>
            <a:pPr>
              <a:lnSpc>
                <a:spcPct val="150000"/>
              </a:lnSpc>
            </a:pPr>
            <a:endParaRPr kumimoji="1" lang="zh-TW" altLang="en-US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未來研究可納入不同污染物與病毒監測。總結來看，</a:t>
            </a:r>
            <a:r>
              <a:rPr kumimoji="1" lang="en" altLang="zh-TW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PM2.5</a:t>
            </a: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是可管理的空氣污染，結合各群斜率與門檻在地化警示，將有助降低上呼吸道疾病之門診負荷與健康風險。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0174FCDE-0744-47DC-B3D9-AD5E0E57C675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26" name="圓角矩形 1">
              <a:extLst>
                <a:ext uri="{FF2B5EF4-FFF2-40B4-BE49-F238E27FC236}">
                  <a16:creationId xmlns:a16="http://schemas.microsoft.com/office/drawing/2014/main" id="{E16DD35A-212E-48DD-B83D-B9113B52BDD1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B0B46A0B-6D13-4E10-A731-AE09DDF2A582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28" name="圓角矩形 14">
                <a:extLst>
                  <a:ext uri="{FF2B5EF4-FFF2-40B4-BE49-F238E27FC236}">
                    <a16:creationId xmlns:a16="http://schemas.microsoft.com/office/drawing/2014/main" id="{89B4C746-5B98-4C02-A109-24407F601976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038773B-22D7-486A-AD97-42D794A6D0DA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102E7D32-8BA1-4FB0-A0F5-B4C870B4D724}"/>
              </a:ext>
            </a:extLst>
          </p:cNvPr>
          <p:cNvGrpSpPr/>
          <p:nvPr/>
        </p:nvGrpSpPr>
        <p:grpSpPr>
          <a:xfrm>
            <a:off x="6210614" y="169446"/>
            <a:ext cx="1773180" cy="540000"/>
            <a:chOff x="1371273" y="191648"/>
            <a:chExt cx="1773180" cy="540000"/>
          </a:xfrm>
          <a:noFill/>
        </p:grpSpPr>
        <p:sp>
          <p:nvSpPr>
            <p:cNvPr id="31" name="圓角矩形 17">
              <a:extLst>
                <a:ext uri="{FF2B5EF4-FFF2-40B4-BE49-F238E27FC236}">
                  <a16:creationId xmlns:a16="http://schemas.microsoft.com/office/drawing/2014/main" id="{F4AFF6B9-5DAD-408B-9ADE-9CEFC442BC15}"/>
                </a:ext>
              </a:extLst>
            </p:cNvPr>
            <p:cNvSpPr/>
            <p:nvPr/>
          </p:nvSpPr>
          <p:spPr>
            <a:xfrm>
              <a:off x="1371273" y="191648"/>
              <a:ext cx="177318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8F66AFFC-E0F4-4ADA-B603-61C6871C3B55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2969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618D97E3-D727-B6E2-2AE7-4BDC4EDE21F3}"/>
              </a:ext>
            </a:extLst>
          </p:cNvPr>
          <p:cNvGrpSpPr/>
          <p:nvPr/>
        </p:nvGrpSpPr>
        <p:grpSpPr>
          <a:xfrm>
            <a:off x="1396088" y="168164"/>
            <a:ext cx="1620000" cy="540000"/>
            <a:chOff x="1445621" y="191648"/>
            <a:chExt cx="1620000" cy="540000"/>
          </a:xfrm>
          <a:solidFill>
            <a:srgbClr val="FFC000"/>
          </a:solidFill>
        </p:grpSpPr>
        <p:sp>
          <p:nvSpPr>
            <p:cNvPr id="12" name="圓角矩形 11">
              <a:extLst>
                <a:ext uri="{FF2B5EF4-FFF2-40B4-BE49-F238E27FC236}">
                  <a16:creationId xmlns:a16="http://schemas.microsoft.com/office/drawing/2014/main" id="{374B2A5B-D40F-C011-2690-75D68BA81A6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3B6DE91-B478-23BB-A634-B8C3FE884EF0}"/>
                </a:ext>
              </a:extLst>
            </p:cNvPr>
            <p:cNvSpPr txBox="1"/>
            <p:nvPr/>
          </p:nvSpPr>
          <p:spPr>
            <a:xfrm>
              <a:off x="1701631" y="276982"/>
              <a:ext cx="1107996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本次進度</a:t>
              </a:r>
            </a:p>
          </p:txBody>
        </p: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本次進度摘要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468590D-D57A-B6D4-4DD5-B8F368646514}"/>
              </a:ext>
            </a:extLst>
          </p:cNvPr>
          <p:cNvSpPr txBox="1"/>
          <p:nvPr/>
        </p:nvSpPr>
        <p:spPr>
          <a:xfrm>
            <a:off x="698044" y="2087684"/>
            <a:ext cx="10785119" cy="1680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初步撰寫出論文一 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-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PM2.5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對上呼吸道感染之影響：來自臺灣之全國性實證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將分群以隨機初始化重新做過，以確保分群的穩定性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修正累計加總計算，並繪製出延遲更長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(0-10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周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)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的關係圖 </a:t>
            </a: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ED097022-BB5A-4630-9137-1068642387F8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29" name="圓角矩形 1">
              <a:extLst>
                <a:ext uri="{FF2B5EF4-FFF2-40B4-BE49-F238E27FC236}">
                  <a16:creationId xmlns:a16="http://schemas.microsoft.com/office/drawing/2014/main" id="{A4F47A94-399B-45DD-88CE-F78FEB55E805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7F4EB6F3-EB67-4F84-A97D-A28BE4D37CD2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32" name="圓角矩形 14">
                <a:extLst>
                  <a:ext uri="{FF2B5EF4-FFF2-40B4-BE49-F238E27FC236}">
                    <a16:creationId xmlns:a16="http://schemas.microsoft.com/office/drawing/2014/main" id="{0CE8F82E-2B45-4EE3-9168-6E7CB3332B5E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62BEE814-5323-4FA0-AA48-F72270680A26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00ED874-DA05-4C63-BAA9-C1573FF495A1}"/>
              </a:ext>
            </a:extLst>
          </p:cNvPr>
          <p:cNvGrpSpPr/>
          <p:nvPr/>
        </p:nvGrpSpPr>
        <p:grpSpPr>
          <a:xfrm>
            <a:off x="6210614" y="169446"/>
            <a:ext cx="1773180" cy="540000"/>
            <a:chOff x="1371273" y="191648"/>
            <a:chExt cx="1773180" cy="540000"/>
          </a:xfrm>
          <a:noFill/>
        </p:grpSpPr>
        <p:sp>
          <p:nvSpPr>
            <p:cNvPr id="34" name="圓角矩形 17">
              <a:extLst>
                <a:ext uri="{FF2B5EF4-FFF2-40B4-BE49-F238E27FC236}">
                  <a16:creationId xmlns:a16="http://schemas.microsoft.com/office/drawing/2014/main" id="{5F6981C7-7A7B-4147-8519-0991694B9459}"/>
                </a:ext>
              </a:extLst>
            </p:cNvPr>
            <p:cNvSpPr/>
            <p:nvPr/>
          </p:nvSpPr>
          <p:spPr>
            <a:xfrm>
              <a:off x="1371273" y="191648"/>
              <a:ext cx="177318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10FD8A70-8BD4-456A-A667-44A32F1EE9F6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2BBBECC8-E361-4250-9636-85DC38F67482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5538492F-68A2-4F4D-B676-BF85F8F19769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92CEB7A5-50E5-45B0-8711-5F1CB6710A5C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5449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20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以更長的延遲週期繪製關係圖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solidFill>
            <a:srgbClr val="FFC000"/>
          </a:solidFill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D6E87A63-A552-4069-B37E-67C0E7678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00" y="1728043"/>
            <a:ext cx="9259200" cy="462960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755F612F-DE24-4B3C-BBF2-E711A5799FA0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24" name="圓角矩形 1">
              <a:extLst>
                <a:ext uri="{FF2B5EF4-FFF2-40B4-BE49-F238E27FC236}">
                  <a16:creationId xmlns:a16="http://schemas.microsoft.com/office/drawing/2014/main" id="{45600CD5-96B1-4F9F-84E7-2CD5B402CBEA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B3432F18-572B-4510-94B8-9D001AD1A6F8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26" name="圓角矩形 14">
                <a:extLst>
                  <a:ext uri="{FF2B5EF4-FFF2-40B4-BE49-F238E27FC236}">
                    <a16:creationId xmlns:a16="http://schemas.microsoft.com/office/drawing/2014/main" id="{C7000809-4911-4D8C-823B-76C6ED72BC84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C3B9DBEC-BEF1-4432-9FD7-8D472D3C6662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5881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21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以更長的延遲週期繪製關係圖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8267FD41-3412-4AF1-AB65-04AB0BF1A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00" y="1726750"/>
            <a:ext cx="9259200" cy="462960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AA048B0F-F511-4E71-9AAC-3641C6109D16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24" name="圓角矩形 1">
              <a:extLst>
                <a:ext uri="{FF2B5EF4-FFF2-40B4-BE49-F238E27FC236}">
                  <a16:creationId xmlns:a16="http://schemas.microsoft.com/office/drawing/2014/main" id="{19DD891E-7450-4E5F-A1EF-A7950A428B7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8CD12D1E-C802-495B-855F-A20B2CF735E9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26" name="圓角矩形 14">
                <a:extLst>
                  <a:ext uri="{FF2B5EF4-FFF2-40B4-BE49-F238E27FC236}">
                    <a16:creationId xmlns:a16="http://schemas.microsoft.com/office/drawing/2014/main" id="{1EA86EF2-9F63-4281-B4D0-353C6725EFAD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240D552A-C5AB-448C-B17F-9455924B1DFF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60A2C747-CD00-48CA-A36D-D04122CA36D6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solidFill>
            <a:srgbClr val="FFC000"/>
          </a:solidFill>
        </p:grpSpPr>
        <p:sp>
          <p:nvSpPr>
            <p:cNvPr id="29" name="圓角矩形 17">
              <a:extLst>
                <a:ext uri="{FF2B5EF4-FFF2-40B4-BE49-F238E27FC236}">
                  <a16:creationId xmlns:a16="http://schemas.microsoft.com/office/drawing/2014/main" id="{B8FCBC31-5B60-49ED-8927-38E7D1FFD148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4E75370B-805F-411E-A958-137E111BEC5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2007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22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以更長的延遲週期繪製關係圖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FAB5C22B-C3F8-4A81-BF62-D13E2344E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00" y="1726750"/>
            <a:ext cx="9259200" cy="462960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93DCB8F1-1FCC-444F-813D-FFEC93D5075A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24" name="圓角矩形 1">
              <a:extLst>
                <a:ext uri="{FF2B5EF4-FFF2-40B4-BE49-F238E27FC236}">
                  <a16:creationId xmlns:a16="http://schemas.microsoft.com/office/drawing/2014/main" id="{B72BBCC6-52A6-44B7-B3AD-83495B458279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F3963B44-4C5F-4092-B1A2-6DCF1DDBF954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26" name="圓角矩形 14">
                <a:extLst>
                  <a:ext uri="{FF2B5EF4-FFF2-40B4-BE49-F238E27FC236}">
                    <a16:creationId xmlns:a16="http://schemas.microsoft.com/office/drawing/2014/main" id="{5912648C-96AB-437C-ADDF-A3776C7AC0D9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A706E50-4C95-4055-A354-3EC1B62C5336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935F2F12-4B4E-4C3E-801B-8A8F873C771E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solidFill>
            <a:srgbClr val="FFC000"/>
          </a:solidFill>
        </p:grpSpPr>
        <p:sp>
          <p:nvSpPr>
            <p:cNvPr id="29" name="圓角矩形 17">
              <a:extLst>
                <a:ext uri="{FF2B5EF4-FFF2-40B4-BE49-F238E27FC236}">
                  <a16:creationId xmlns:a16="http://schemas.microsoft.com/office/drawing/2014/main" id="{6641C8EC-110C-45A4-BD99-2519C9EA4B4D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B043B3BC-02B0-4963-A6B3-5882877A3946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215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23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以更長的延遲週期繪製關係圖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07FCF835-3EB3-442A-83B0-882BF9643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00" y="1726750"/>
            <a:ext cx="9259200" cy="462960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A5F78770-9CF2-4858-8D7B-1D3BCD763918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24" name="圓角矩形 1">
              <a:extLst>
                <a:ext uri="{FF2B5EF4-FFF2-40B4-BE49-F238E27FC236}">
                  <a16:creationId xmlns:a16="http://schemas.microsoft.com/office/drawing/2014/main" id="{47E31C90-090B-478D-9531-F0C915C1580F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30219EC7-1E89-4361-B5AE-8E4DDAD2A5D3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26" name="圓角矩形 14">
                <a:extLst>
                  <a:ext uri="{FF2B5EF4-FFF2-40B4-BE49-F238E27FC236}">
                    <a16:creationId xmlns:a16="http://schemas.microsoft.com/office/drawing/2014/main" id="{13B0E0B8-A132-49FF-8581-3736197D9ED9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0E6DFDF-4906-46CC-ABB4-EB47AD42FF40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847F6821-6968-4522-AC38-8FF9E1A89126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solidFill>
            <a:srgbClr val="FFC000"/>
          </a:solidFill>
        </p:grpSpPr>
        <p:sp>
          <p:nvSpPr>
            <p:cNvPr id="29" name="圓角矩形 17">
              <a:extLst>
                <a:ext uri="{FF2B5EF4-FFF2-40B4-BE49-F238E27FC236}">
                  <a16:creationId xmlns:a16="http://schemas.microsoft.com/office/drawing/2014/main" id="{44350647-03D2-4D16-AFA7-D1C4777F144A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498CD735-9ED8-412B-8147-8F9862448D5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086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24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以更長的延遲週期繪製關係圖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A4775FE9-44F2-47CE-B532-01D717855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00" y="1726750"/>
            <a:ext cx="9259200" cy="462960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B3B75578-0031-4863-8097-CD98421FC613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24" name="圓角矩形 1">
              <a:extLst>
                <a:ext uri="{FF2B5EF4-FFF2-40B4-BE49-F238E27FC236}">
                  <a16:creationId xmlns:a16="http://schemas.microsoft.com/office/drawing/2014/main" id="{7A64EDBB-2625-423D-9249-53C30D6A4DC6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D7D7E248-F268-4B9F-8A74-53E83655892D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26" name="圓角矩形 14">
                <a:extLst>
                  <a:ext uri="{FF2B5EF4-FFF2-40B4-BE49-F238E27FC236}">
                    <a16:creationId xmlns:a16="http://schemas.microsoft.com/office/drawing/2014/main" id="{757B09BC-AAEC-4879-8C23-E5BC0C0BD601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42979DE-51E6-4754-B92B-0541B3DDE1F1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47F2C-02A9-488F-80BB-9C8F9B332CE0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solidFill>
            <a:srgbClr val="FFC000"/>
          </a:solidFill>
        </p:grpSpPr>
        <p:sp>
          <p:nvSpPr>
            <p:cNvPr id="29" name="圓角矩形 17">
              <a:extLst>
                <a:ext uri="{FF2B5EF4-FFF2-40B4-BE49-F238E27FC236}">
                  <a16:creationId xmlns:a16="http://schemas.microsoft.com/office/drawing/2014/main" id="{A777EAA2-B0A2-4268-A182-0B8442F2EF61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B5703B64-0177-41D0-B558-D794007A02AE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3172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709170" y="174331"/>
            <a:ext cx="1916525" cy="540000"/>
            <a:chOff x="3327137" y="169446"/>
            <a:chExt cx="1916525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0936C872-F4DD-6466-26DB-3A8A73C4175E}"/>
                </a:ext>
              </a:extLst>
            </p:cNvPr>
            <p:cNvSpPr txBox="1"/>
            <p:nvPr/>
          </p:nvSpPr>
          <p:spPr>
            <a:xfrm>
              <a:off x="3345023" y="252216"/>
              <a:ext cx="18986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隨機初始化分群</a:t>
              </a:r>
            </a:p>
          </p:txBody>
        </p: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- 1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11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Q: 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不同分群的原因 代表什麼意義 影響什麼結果 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(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感覺分群後相關係數漂亮很多😊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)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但是樣本數為什麼那麼少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?</a:t>
            </a:r>
            <a:endParaRPr lang="zh-TW" altLang="en-US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D57F16E-7CC4-4F0E-83BB-1157F50D8242}"/>
              </a:ext>
            </a:extLst>
          </p:cNvPr>
          <p:cNvSpPr txBox="1"/>
          <p:nvPr/>
        </p:nvSpPr>
        <p:spPr>
          <a:xfrm>
            <a:off x="698043" y="3610338"/>
            <a:ext cx="10785119" cy="1680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A: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不一樣的群表示同群內的鄉鎮市區在整年度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52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個的空汙監測有比較相近的數值。分群後樣本數變少是因為把鄉鎮市區彙整成一個群集來看了，會把當周同群的鄉鎮市區空汙值做平均，當作一個群集的數值，總共有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5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個大區域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x52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周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x4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年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=1040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個樣本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09C94499-9110-4BE0-9EE2-0CF8572DEB04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noFill/>
        </p:grpSpPr>
        <p:sp>
          <p:nvSpPr>
            <p:cNvPr id="26" name="圓角矩形 17">
              <a:extLst>
                <a:ext uri="{FF2B5EF4-FFF2-40B4-BE49-F238E27FC236}">
                  <a16:creationId xmlns:a16="http://schemas.microsoft.com/office/drawing/2014/main" id="{40DCC934-2DF2-430C-A06D-3FA9B4990D5D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5784A8DF-AEB9-4FCC-852E-8D4566C9996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1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26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- 2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Q: 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不同分區的意義 為何這樣分 代表的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PM2.5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數值範圍各是多少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?</a:t>
            </a:r>
            <a:endParaRPr lang="zh-TW" altLang="en-US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D57F16E-7CC4-4F0E-83BB-1157F50D8242}"/>
              </a:ext>
            </a:extLst>
          </p:cNvPr>
          <p:cNvSpPr txBox="1"/>
          <p:nvPr/>
        </p:nvSpPr>
        <p:spPr>
          <a:xfrm>
            <a:off x="698043" y="3610338"/>
            <a:ext cx="10785119" cy="11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A: K-means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分群是使用一年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52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周的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PM2.5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濃度值資料下去分的，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>
              <a:lnSpc>
                <a:spcPct val="200000"/>
              </a:lnSpc>
              <a:buNone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每個鄉鎮市區會有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52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筆資料，接下來會計算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52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維的距離來區分群集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8E5B96F1-A16D-45E2-8E71-ACB9DC9E5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2"/>
          <a:stretch/>
        </p:blipFill>
        <p:spPr>
          <a:xfrm>
            <a:off x="7865100" y="1123799"/>
            <a:ext cx="3202221" cy="5564755"/>
          </a:xfrm>
          <a:prstGeom prst="rect">
            <a:avLst/>
          </a:prstGeom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0114DB3C-B2D1-49F8-BB33-0718F8F306C8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27" name="圓角矩形 1">
              <a:extLst>
                <a:ext uri="{FF2B5EF4-FFF2-40B4-BE49-F238E27FC236}">
                  <a16:creationId xmlns:a16="http://schemas.microsoft.com/office/drawing/2014/main" id="{D53179EE-67CF-49B9-BC5A-5B931A10766B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55E94356-68E0-4553-BA2D-2AB722820108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29" name="圓角矩形 14">
                <a:extLst>
                  <a:ext uri="{FF2B5EF4-FFF2-40B4-BE49-F238E27FC236}">
                    <a16:creationId xmlns:a16="http://schemas.microsoft.com/office/drawing/2014/main" id="{DC5DAAAD-59F2-4FC1-B7C1-85751D91833B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AC57EC50-9708-45B3-B44E-0037D491FB9C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EAC6FF0F-A622-4C73-8513-35D4171DCB80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noFill/>
        </p:grpSpPr>
        <p:sp>
          <p:nvSpPr>
            <p:cNvPr id="34" name="圓角矩形 17">
              <a:extLst>
                <a:ext uri="{FF2B5EF4-FFF2-40B4-BE49-F238E27FC236}">
                  <a16:creationId xmlns:a16="http://schemas.microsoft.com/office/drawing/2014/main" id="{24701437-3019-4152-8A4A-804A297AA2BD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5BAE7BEE-15E9-4E22-AE12-D33B991A22A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1308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27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59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K-means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以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k=2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為例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pic>
        <p:nvPicPr>
          <p:cNvPr id="1026" name="Picture 2" descr="ML】 K-means Clustering 集群分析是什麼｜概念。程式碼｜機器學習。Python｜過勞熊TooTired | by  過勞熊TooTiredBear | Medium">
            <a:extLst>
              <a:ext uri="{FF2B5EF4-FFF2-40B4-BE49-F238E27FC236}">
                <a16:creationId xmlns:a16="http://schemas.microsoft.com/office/drawing/2014/main" id="{7CA8613A-7B30-40AC-B9D7-1C552A0D1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754" y="2373868"/>
            <a:ext cx="5126908" cy="345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A3991F65-C2E7-4467-AB1C-1D2088D513ED}"/>
              </a:ext>
            </a:extLst>
          </p:cNvPr>
          <p:cNvSpPr txBox="1"/>
          <p:nvPr/>
        </p:nvSpPr>
        <p:spPr>
          <a:xfrm>
            <a:off x="698044" y="2087684"/>
            <a:ext cx="10785119" cy="223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隨機初始化出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2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個中心點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計算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2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個中心點和其他點的距離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將點依照距離分配給最近的中心點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重新計算群中心，重複步驟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2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、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3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直到中心不再變動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EBDC8036-9D20-43E2-9297-70399E1C6D0E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24" name="圓角矩形 1">
              <a:extLst>
                <a:ext uri="{FF2B5EF4-FFF2-40B4-BE49-F238E27FC236}">
                  <a16:creationId xmlns:a16="http://schemas.microsoft.com/office/drawing/2014/main" id="{526DFF25-0576-4D79-A529-1E87A3C71911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23134F44-2D3E-42EA-B41E-09AA13DE4C3D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27" name="圓角矩形 14">
                <a:extLst>
                  <a:ext uri="{FF2B5EF4-FFF2-40B4-BE49-F238E27FC236}">
                    <a16:creationId xmlns:a16="http://schemas.microsoft.com/office/drawing/2014/main" id="{CF5773B5-3CF0-4830-97DC-5550D4A0F2A3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36EB42E-2376-469F-A64F-071C337A6F92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D05271CF-FB55-486B-9CEE-C9C2BA4E8F3E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noFill/>
        </p:grpSpPr>
        <p:sp>
          <p:nvSpPr>
            <p:cNvPr id="31" name="圓角矩形 17">
              <a:extLst>
                <a:ext uri="{FF2B5EF4-FFF2-40B4-BE49-F238E27FC236}">
                  <a16:creationId xmlns:a16="http://schemas.microsoft.com/office/drawing/2014/main" id="{45DE8641-0AAC-4283-977C-F1D8F1157779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5AC2879E-F186-4EEA-8996-5A6F73D9D049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4046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28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- 3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11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Q: Figure 8-11 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是否可以各畫一個台灣全區的曲線 可以把不同的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outcome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畫在一張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(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同一張圖 可以看到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allergic rhinitis, acute rhinosinusitis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等的分布 看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PM2.5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對於就診率在各疾病不同的影響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)</a:t>
            </a:r>
            <a:endParaRPr lang="zh-TW" altLang="en-US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61E85D4-D042-4CB3-AF13-452E05D58B92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24" name="圓角矩形 1">
              <a:extLst>
                <a:ext uri="{FF2B5EF4-FFF2-40B4-BE49-F238E27FC236}">
                  <a16:creationId xmlns:a16="http://schemas.microsoft.com/office/drawing/2014/main" id="{5895B98D-6171-4B85-837D-A31474CC5274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A61D40A-15BC-4846-87CE-1E40704C56FA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26" name="圓角矩形 14">
                <a:extLst>
                  <a:ext uri="{FF2B5EF4-FFF2-40B4-BE49-F238E27FC236}">
                    <a16:creationId xmlns:a16="http://schemas.microsoft.com/office/drawing/2014/main" id="{93B5C75B-679E-4DE4-BF04-6BB4A9A57FCE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2E162256-93EB-42C2-96E8-6FA7FA76B2C2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F4899154-5AEE-4B2E-89A0-454434EA384F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noFill/>
        </p:grpSpPr>
        <p:sp>
          <p:nvSpPr>
            <p:cNvPr id="29" name="圓角矩形 17">
              <a:extLst>
                <a:ext uri="{FF2B5EF4-FFF2-40B4-BE49-F238E27FC236}">
                  <a16:creationId xmlns:a16="http://schemas.microsoft.com/office/drawing/2014/main" id="{E2E7BC35-B586-46D1-8318-64B36D01C8F4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21AC5054-416A-4D20-BA6A-891E06EE7F7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396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29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- 3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11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A: 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若以台灣全區的資料繪圖，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>
              <a:lnSpc>
                <a:spcPct val="200000"/>
              </a:lnSpc>
              <a:buNone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會因資料點太多而過於雜亂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B32D9BE-80B6-4588-9938-4F5DBBBF6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103" y="1262775"/>
            <a:ext cx="6350400" cy="4762800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3611B3AC-B847-4DB7-AEB7-A8F260AC43E4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25" name="圓角矩形 1">
              <a:extLst>
                <a:ext uri="{FF2B5EF4-FFF2-40B4-BE49-F238E27FC236}">
                  <a16:creationId xmlns:a16="http://schemas.microsoft.com/office/drawing/2014/main" id="{FE844472-B1A3-455E-97A6-7A1A221EBC51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78B0CA8E-1FBC-4B00-9550-3AF75797CE11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27" name="圓角矩形 14">
                <a:extLst>
                  <a:ext uri="{FF2B5EF4-FFF2-40B4-BE49-F238E27FC236}">
                    <a16:creationId xmlns:a16="http://schemas.microsoft.com/office/drawing/2014/main" id="{5CD424AC-150A-47D8-9701-5D5FFD4571F9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2969B9B6-F599-42E3-B660-E13AC50420B1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E7A86091-722F-414E-B8C3-83B4B6914E2E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noFill/>
        </p:grpSpPr>
        <p:sp>
          <p:nvSpPr>
            <p:cNvPr id="31" name="圓角矩形 17">
              <a:extLst>
                <a:ext uri="{FF2B5EF4-FFF2-40B4-BE49-F238E27FC236}">
                  <a16:creationId xmlns:a16="http://schemas.microsoft.com/office/drawing/2014/main" id="{993B0EAF-BBE2-499C-A445-BB70D221C7E8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EC1115F9-A332-4708-AF00-02C7E2D46AEC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3806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solidFill>
            <a:srgbClr val="FFC000"/>
          </a:solidFill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隨機初始化分群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3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468590D-D57A-B6D4-4DD5-B8F368646514}"/>
              </a:ext>
            </a:extLst>
          </p:cNvPr>
          <p:cNvSpPr txBox="1"/>
          <p:nvPr/>
        </p:nvSpPr>
        <p:spPr>
          <a:xfrm>
            <a:off x="698044" y="2087684"/>
            <a:ext cx="10785119" cy="1680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對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K-means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設定</a:t>
            </a:r>
            <a:r>
              <a:rPr lang="en-US" altLang="zh-TW" b="1" dirty="0" err="1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n_init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=50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K-means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的初始群中心位置可能會影響分群結果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進行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50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次隨機初始的中心位置分群後，選擇最佳結果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59F19D16-3556-417B-AF4B-56F87CF57C55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6" name="圓角矩形 17">
              <a:extLst>
                <a:ext uri="{FF2B5EF4-FFF2-40B4-BE49-F238E27FC236}">
                  <a16:creationId xmlns:a16="http://schemas.microsoft.com/office/drawing/2014/main" id="{42558675-6275-48AD-8F1A-8321088E71E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B9D3A5F9-C33B-4C2A-B283-9C33A3C70285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1CB1FA1A-EE38-45DE-8615-B97555DAF2D1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9" name="圓角矩形 17">
              <a:extLst>
                <a:ext uri="{FF2B5EF4-FFF2-40B4-BE49-F238E27FC236}">
                  <a16:creationId xmlns:a16="http://schemas.microsoft.com/office/drawing/2014/main" id="{CA6525B4-68E6-4EA8-9D0B-31D82FD5DED2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430C6634-822A-42C3-B1E1-3A7C158DD69A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6496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30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- 3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A: 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改作單區域對多疾病散布圖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8DBC4CF-2D70-49D0-BEE3-F9862084F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668" y="1268140"/>
            <a:ext cx="6349269" cy="4761952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A4DFC59A-31F6-4168-A5E0-86F20C7722FD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25" name="圓角矩形 1">
              <a:extLst>
                <a:ext uri="{FF2B5EF4-FFF2-40B4-BE49-F238E27FC236}">
                  <a16:creationId xmlns:a16="http://schemas.microsoft.com/office/drawing/2014/main" id="{1EF85B4F-BAAD-45A1-84F1-38DE82F99591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0E0B7CF0-C247-49E1-8E6E-A3E77BF72F42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27" name="圓角矩形 14">
                <a:extLst>
                  <a:ext uri="{FF2B5EF4-FFF2-40B4-BE49-F238E27FC236}">
                    <a16:creationId xmlns:a16="http://schemas.microsoft.com/office/drawing/2014/main" id="{DAAFD7DB-D546-4387-B1BD-E36DEB2E380E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6A2EB2D-4AC4-483E-80B7-774609630A46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0F08A871-5815-4FD8-AD05-4539CE425BFA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noFill/>
        </p:grpSpPr>
        <p:sp>
          <p:nvSpPr>
            <p:cNvPr id="31" name="圓角矩形 17">
              <a:extLst>
                <a:ext uri="{FF2B5EF4-FFF2-40B4-BE49-F238E27FC236}">
                  <a16:creationId xmlns:a16="http://schemas.microsoft.com/office/drawing/2014/main" id="{B7452435-2B2D-490D-B608-8BA658A49D54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B3C8EF8B-178C-4EB3-A270-DA3AB3D2220C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5156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31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- 3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A: 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改作單區域對多疾病散布圖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0CE14F-844D-4E9D-A9AE-C924F6608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103" y="1266378"/>
            <a:ext cx="6350400" cy="4762800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51E9710C-2269-43E0-B0D8-6A32CCC69F73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25" name="圓角矩形 1">
              <a:extLst>
                <a:ext uri="{FF2B5EF4-FFF2-40B4-BE49-F238E27FC236}">
                  <a16:creationId xmlns:a16="http://schemas.microsoft.com/office/drawing/2014/main" id="{A1B30197-8EB7-4670-908C-BEE41986CC26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5A990B01-6198-4E56-B5DC-A24D3371C6B4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27" name="圓角矩形 14">
                <a:extLst>
                  <a:ext uri="{FF2B5EF4-FFF2-40B4-BE49-F238E27FC236}">
                    <a16:creationId xmlns:a16="http://schemas.microsoft.com/office/drawing/2014/main" id="{E1C8F04E-F5AC-46C2-8E14-88C2B51DE375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2BDBCCA-9FBA-4055-BB16-85E9172ADE3A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2600170-D909-4A24-8243-81F7C3B0A763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noFill/>
        </p:grpSpPr>
        <p:sp>
          <p:nvSpPr>
            <p:cNvPr id="31" name="圓角矩形 17">
              <a:extLst>
                <a:ext uri="{FF2B5EF4-FFF2-40B4-BE49-F238E27FC236}">
                  <a16:creationId xmlns:a16="http://schemas.microsoft.com/office/drawing/2014/main" id="{AD2C7BBB-32DB-465F-8FA6-B194F69C21E6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0B2B6A61-EF5C-4AE2-B21C-10FBA82EAC8A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3384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32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- 3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A: 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改作單區域對多疾病散布圖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2A55B69-2A73-43CB-B60D-DEB385B2D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103" y="1266378"/>
            <a:ext cx="6350400" cy="4762800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D87EA0CE-65E1-431E-B2B2-81274707F8CC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25" name="圓角矩形 1">
              <a:extLst>
                <a:ext uri="{FF2B5EF4-FFF2-40B4-BE49-F238E27FC236}">
                  <a16:creationId xmlns:a16="http://schemas.microsoft.com/office/drawing/2014/main" id="{9E044F32-FA28-4AB0-A752-030C4CAC9BA5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4A05E52A-7119-4410-8853-C027B747B94E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27" name="圓角矩形 14">
                <a:extLst>
                  <a:ext uri="{FF2B5EF4-FFF2-40B4-BE49-F238E27FC236}">
                    <a16:creationId xmlns:a16="http://schemas.microsoft.com/office/drawing/2014/main" id="{9D93E0C9-588A-4C65-AD8B-7E89260C190B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DB20BB6-7590-4362-93D3-3EF2FE9520D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F624016-41D0-48D3-8B5F-90541D360948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noFill/>
        </p:grpSpPr>
        <p:sp>
          <p:nvSpPr>
            <p:cNvPr id="31" name="圓角矩形 17">
              <a:extLst>
                <a:ext uri="{FF2B5EF4-FFF2-40B4-BE49-F238E27FC236}">
                  <a16:creationId xmlns:a16="http://schemas.microsoft.com/office/drawing/2014/main" id="{28E4AB41-59FC-42E4-A793-B275E2C920BC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3D715F65-BAA7-43A8-BE19-20CB18032EFC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7515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33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- 3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A: 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改作單區域對多疾病散布圖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2EDA98-F088-4BBA-8013-39C2F0B8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103" y="1266378"/>
            <a:ext cx="6350400" cy="4762800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897B8028-5C0E-4016-AA4E-554BD353E9B9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25" name="圓角矩形 1">
              <a:extLst>
                <a:ext uri="{FF2B5EF4-FFF2-40B4-BE49-F238E27FC236}">
                  <a16:creationId xmlns:a16="http://schemas.microsoft.com/office/drawing/2014/main" id="{F02F242E-025B-4F1A-B8AD-3A775B4C0491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1C641C45-6902-4F47-9C49-C8677B3A241C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27" name="圓角矩形 14">
                <a:extLst>
                  <a:ext uri="{FF2B5EF4-FFF2-40B4-BE49-F238E27FC236}">
                    <a16:creationId xmlns:a16="http://schemas.microsoft.com/office/drawing/2014/main" id="{4CEA42E4-DF36-4F8E-827F-F6389082C15C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2A3AE094-B30B-4061-87AD-13B0C396EE2B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75A359D4-C02B-43EF-8B58-37CA46800475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noFill/>
        </p:grpSpPr>
        <p:sp>
          <p:nvSpPr>
            <p:cNvPr id="31" name="圓角矩形 17">
              <a:extLst>
                <a:ext uri="{FF2B5EF4-FFF2-40B4-BE49-F238E27FC236}">
                  <a16:creationId xmlns:a16="http://schemas.microsoft.com/office/drawing/2014/main" id="{3A5C8B15-293C-4592-8B97-183D29043992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8BDCE0FD-BBEF-45FA-A32B-E155B69E9E12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8143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34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- 3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A: 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改作單區域對多疾病散布圖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E86018A-2BE3-483A-A1A3-802B0C992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103" y="1266378"/>
            <a:ext cx="6350400" cy="4762800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E2538B96-BCA4-4018-8686-F4B7B3229790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25" name="圓角矩形 1">
              <a:extLst>
                <a:ext uri="{FF2B5EF4-FFF2-40B4-BE49-F238E27FC236}">
                  <a16:creationId xmlns:a16="http://schemas.microsoft.com/office/drawing/2014/main" id="{53936B99-E46B-4DC2-9A3F-1E8DC757D474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A79254E0-3ED4-456F-A014-0630740524AA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27" name="圓角矩形 14">
                <a:extLst>
                  <a:ext uri="{FF2B5EF4-FFF2-40B4-BE49-F238E27FC236}">
                    <a16:creationId xmlns:a16="http://schemas.microsoft.com/office/drawing/2014/main" id="{7A53ABED-906F-4799-918A-2C39B8A4F472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EA641284-CCBB-4DA6-AF51-8E2C844D7DE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E199FEDF-D922-4DF2-84A6-86A6ECE62CBB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noFill/>
        </p:grpSpPr>
        <p:sp>
          <p:nvSpPr>
            <p:cNvPr id="31" name="圓角矩形 17">
              <a:extLst>
                <a:ext uri="{FF2B5EF4-FFF2-40B4-BE49-F238E27FC236}">
                  <a16:creationId xmlns:a16="http://schemas.microsoft.com/office/drawing/2014/main" id="{80E46D6D-B5C7-41FA-A5F2-9B3B6B2A17B7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C2D25D31-A543-49DF-840B-95C1821E6B7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6614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35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- 4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Q: P7-8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各疾病與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PM2.5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相關性的閾值各是多少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D57F16E-7CC4-4F0E-83BB-1157F50D8242}"/>
              </a:ext>
            </a:extLst>
          </p:cNvPr>
          <p:cNvSpPr txBox="1"/>
          <p:nvPr/>
        </p:nvSpPr>
        <p:spPr>
          <a:xfrm>
            <a:off x="698043" y="3610338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A: 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若相關性閾值指的是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P value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，每項均小於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0.001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，在統計上非偶然發生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57E2EBEA-9644-4534-8285-9A9747881E42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26" name="圓角矩形 1">
              <a:extLst>
                <a:ext uri="{FF2B5EF4-FFF2-40B4-BE49-F238E27FC236}">
                  <a16:creationId xmlns:a16="http://schemas.microsoft.com/office/drawing/2014/main" id="{25928133-0569-4181-95C9-F40A7C585F5B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6C599164-D40B-4298-9272-765EC843C0CF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28" name="圓角矩形 14">
                <a:extLst>
                  <a:ext uri="{FF2B5EF4-FFF2-40B4-BE49-F238E27FC236}">
                    <a16:creationId xmlns:a16="http://schemas.microsoft.com/office/drawing/2014/main" id="{D677E5C8-AB0F-4DD3-B95E-853EAB6EC25D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4AC71543-51CC-4747-B9F8-B42A8B7308AD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8A4D76E-FBD3-47EE-A264-3A0BAEC2BB8C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noFill/>
        </p:grpSpPr>
        <p:sp>
          <p:nvSpPr>
            <p:cNvPr id="32" name="圓角矩形 17">
              <a:extLst>
                <a:ext uri="{FF2B5EF4-FFF2-40B4-BE49-F238E27FC236}">
                  <a16:creationId xmlns:a16="http://schemas.microsoft.com/office/drawing/2014/main" id="{ADF7765F-A0CB-41EC-89A4-3D4E386907DD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B617FFC0-50AC-49E2-A390-48202AF256BD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7407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分群前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36</a:t>
            </a:fld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C6A332F2-FC91-4D47-9A24-99B21BF7A1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4702423"/>
                  </p:ext>
                </p:extLst>
              </p:nvPr>
            </p:nvGraphicFramePr>
            <p:xfrm>
              <a:off x="1175430" y="2641543"/>
              <a:ext cx="9841139" cy="1980000"/>
            </p:xfrm>
            <a:graphic>
              <a:graphicData uri="http://schemas.openxmlformats.org/drawingml/2006/table">
                <a:tbl>
                  <a:tblPr/>
                  <a:tblGrid>
                    <a:gridCol w="1931779">
                      <a:extLst>
                        <a:ext uri="{9D8B030D-6E8A-4147-A177-3AD203B41FA5}">
                          <a16:colId xmlns:a16="http://schemas.microsoft.com/office/drawing/2014/main" val="2083870881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2003964188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2691225760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2143438839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3536281404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4098324251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疾病名稱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相關係數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95% CI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800" b="1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800" b="1" i="0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  <m:t>𝐑</m:t>
                                    </m:r>
                                  </m:e>
                                  <m:sup>
                                    <m:r>
                                      <a:rPr lang="en-US" altLang="zh-TW" sz="1800" b="1" i="0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1800" b="1" i="0" kern="12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Noto Serif TC ExtraBold" panose="020202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值</a:t>
                          </a:r>
                          <a:endParaRPr lang="zh-TW" altLang="en-US" sz="1800" b="1" i="0" kern="12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樣本數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310031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URI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0.424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[0.418, 0.431]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0.00E+00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64093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55103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Influenza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0.215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[0.204, 0.226]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0.046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2.26E-294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28513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705842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zh-TW" alt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ans TC Medium" panose="020B0200000000000000" pitchFamily="34" charset="-120"/>
                              <a:cs typeface="Times New Roman" panose="02020603050405020304" pitchFamily="18" charset="0"/>
                            </a:rPr>
                            <a:t>急性</a:t>
                          </a:r>
                          <a:r>
                            <a:rPr 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Rhinosinusitis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0.175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[0.166, 0.183]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0.00E+00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51414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6823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Allergic rhinitis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[0.131, 0.148]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2.94E-226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52308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6831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C6A332F2-FC91-4D47-9A24-99B21BF7A1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4702423"/>
                  </p:ext>
                </p:extLst>
              </p:nvPr>
            </p:nvGraphicFramePr>
            <p:xfrm>
              <a:off x="1175430" y="2641543"/>
              <a:ext cx="9841139" cy="1980000"/>
            </p:xfrm>
            <a:graphic>
              <a:graphicData uri="http://schemas.openxmlformats.org/drawingml/2006/table">
                <a:tbl>
                  <a:tblPr/>
                  <a:tblGrid>
                    <a:gridCol w="1931779">
                      <a:extLst>
                        <a:ext uri="{9D8B030D-6E8A-4147-A177-3AD203B41FA5}">
                          <a16:colId xmlns:a16="http://schemas.microsoft.com/office/drawing/2014/main" val="2083870881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2003964188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2691225760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2143438839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3536281404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4098324251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疾病名稱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相關係數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95% CI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3166" t="-4615" r="-201158" b="-4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值</a:t>
                          </a:r>
                          <a:endParaRPr lang="zh-TW" altLang="en-US" sz="1800" b="1" i="0" kern="12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樣本數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310031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URI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0.424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[0.418, 0.431]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0.00E+00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64093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55103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Influenza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0.215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[0.204, 0.226]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0.046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2.26E-294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28513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705842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zh-TW" alt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ans TC Medium" panose="020B0200000000000000" pitchFamily="34" charset="-120"/>
                              <a:cs typeface="Times New Roman" panose="02020603050405020304" pitchFamily="18" charset="0"/>
                            </a:rPr>
                            <a:t>急性</a:t>
                          </a:r>
                          <a:r>
                            <a:rPr 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Rhinosinusitis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0.175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[0.166, 0.183]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0.00E+00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51414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6823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Allergic rhinitis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[0.131, 0.148]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2.94E-226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52308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68318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2" name="群組 31">
            <a:extLst>
              <a:ext uri="{FF2B5EF4-FFF2-40B4-BE49-F238E27FC236}">
                <a16:creationId xmlns:a16="http://schemas.microsoft.com/office/drawing/2014/main" id="{29D1AB86-3F46-4839-9EE5-31BEC1CCDA71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33" name="圓角矩形 1">
              <a:extLst>
                <a:ext uri="{FF2B5EF4-FFF2-40B4-BE49-F238E27FC236}">
                  <a16:creationId xmlns:a16="http://schemas.microsoft.com/office/drawing/2014/main" id="{0EFF3C27-DCDF-4B03-BBF4-12D04B25AF4A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599AF071-82AF-4C75-A80E-E24E88878A2B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35" name="圓角矩形 14">
                <a:extLst>
                  <a:ext uri="{FF2B5EF4-FFF2-40B4-BE49-F238E27FC236}">
                    <a16:creationId xmlns:a16="http://schemas.microsoft.com/office/drawing/2014/main" id="{E3D0FBA3-6B33-4103-8F4C-639353DD185E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D3A54AC-194F-45EC-88B8-3B1B94905030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857BFB6B-7D09-43D8-80AF-7A67C1021E7D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noFill/>
        </p:grpSpPr>
        <p:sp>
          <p:nvSpPr>
            <p:cNvPr id="38" name="圓角矩形 17">
              <a:extLst>
                <a:ext uri="{FF2B5EF4-FFF2-40B4-BE49-F238E27FC236}">
                  <a16:creationId xmlns:a16="http://schemas.microsoft.com/office/drawing/2014/main" id="{007781E5-FA05-4F94-B979-4F6818CCB725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D6F599C7-D36B-4E4D-8CED-3BA93146B740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B7334FF-CA92-4B48-8179-B2E7FCD974C5}"/>
              </a:ext>
            </a:extLst>
          </p:cNvPr>
          <p:cNvGrpSpPr/>
          <p:nvPr/>
        </p:nvGrpSpPr>
        <p:grpSpPr>
          <a:xfrm>
            <a:off x="6210614" y="169446"/>
            <a:ext cx="1773180" cy="540000"/>
            <a:chOff x="1371273" y="191648"/>
            <a:chExt cx="1773180" cy="540000"/>
          </a:xfrm>
          <a:solidFill>
            <a:srgbClr val="FFC000"/>
          </a:solidFill>
        </p:grpSpPr>
        <p:sp>
          <p:nvSpPr>
            <p:cNvPr id="20" name="圓角矩形 17">
              <a:extLst>
                <a:ext uri="{FF2B5EF4-FFF2-40B4-BE49-F238E27FC236}">
                  <a16:creationId xmlns:a16="http://schemas.microsoft.com/office/drawing/2014/main" id="{3EC979FA-287C-41BF-B514-A3720021EE19}"/>
                </a:ext>
              </a:extLst>
            </p:cNvPr>
            <p:cNvSpPr/>
            <p:nvPr/>
          </p:nvSpPr>
          <p:spPr>
            <a:xfrm>
              <a:off x="1371273" y="191648"/>
              <a:ext cx="177318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AF4B8410-EA39-46F5-B751-50299995E9FA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1854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37</a:t>
            </a:fld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9DB7C553-1949-4159-8A5C-7488875181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7613256"/>
                  </p:ext>
                </p:extLst>
              </p:nvPr>
            </p:nvGraphicFramePr>
            <p:xfrm>
              <a:off x="1175430" y="2641543"/>
              <a:ext cx="9841139" cy="1980000"/>
            </p:xfrm>
            <a:graphic>
              <a:graphicData uri="http://schemas.openxmlformats.org/drawingml/2006/table">
                <a:tbl>
                  <a:tblPr/>
                  <a:tblGrid>
                    <a:gridCol w="1931779">
                      <a:extLst>
                        <a:ext uri="{9D8B030D-6E8A-4147-A177-3AD203B41FA5}">
                          <a16:colId xmlns:a16="http://schemas.microsoft.com/office/drawing/2014/main" val="2083870881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2003964188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2691225760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2143438839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4113449771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4098324251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疾病名稱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相關係數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95% CI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800" b="1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800" b="1" i="0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  <m:t>𝐑</m:t>
                                    </m:r>
                                  </m:e>
                                  <m:sup>
                                    <m:r>
                                      <a:rPr lang="en-US" altLang="zh-TW" sz="1800" b="1" i="0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1800" b="1" i="0" kern="12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Noto Serif TC ExtraBold" panose="020202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值</a:t>
                          </a:r>
                          <a:endParaRPr lang="zh-TW" altLang="en-US" sz="1800" b="1" i="0" kern="12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樣本數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310031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URI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0.544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[0.500, 0.585]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0.296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4.19E-81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55103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Influenza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[0.275, 0.384]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0.109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6.23E-28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705842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zh-TW" alt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ans TC Medium" panose="020B0200000000000000" pitchFamily="34" charset="-120"/>
                              <a:cs typeface="Times New Roman" panose="02020603050405020304" pitchFamily="18" charset="0"/>
                            </a:rPr>
                            <a:t>急性</a:t>
                          </a:r>
                          <a:r>
                            <a:rPr 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Rhinosinusitis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0.349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[0.294, 0.401]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0.122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4.33E-31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6823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Allergic rhinitis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0.362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[0.308, 0.413]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1.64E-33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6831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9DB7C553-1949-4159-8A5C-7488875181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7613256"/>
                  </p:ext>
                </p:extLst>
              </p:nvPr>
            </p:nvGraphicFramePr>
            <p:xfrm>
              <a:off x="1175430" y="2641543"/>
              <a:ext cx="9841139" cy="1980000"/>
            </p:xfrm>
            <a:graphic>
              <a:graphicData uri="http://schemas.openxmlformats.org/drawingml/2006/table">
                <a:tbl>
                  <a:tblPr/>
                  <a:tblGrid>
                    <a:gridCol w="1931779">
                      <a:extLst>
                        <a:ext uri="{9D8B030D-6E8A-4147-A177-3AD203B41FA5}">
                          <a16:colId xmlns:a16="http://schemas.microsoft.com/office/drawing/2014/main" val="2083870881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2003964188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2691225760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2143438839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4113449771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4098324251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疾病名稱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相關係數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95% CI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3166" t="-4615" r="-201158" b="-4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值</a:t>
                          </a:r>
                          <a:endParaRPr lang="zh-TW" altLang="en-US" sz="1800" b="1" i="0" kern="12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樣本數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310031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URI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0.544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[0.500, 0.585]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0.296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4.19E-81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55103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Influenza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[0.275, 0.384]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0.109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6.23E-28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705842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zh-TW" alt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ans TC Medium" panose="020B0200000000000000" pitchFamily="34" charset="-120"/>
                              <a:cs typeface="Times New Roman" panose="02020603050405020304" pitchFamily="18" charset="0"/>
                            </a:rPr>
                            <a:t>急性</a:t>
                          </a:r>
                          <a:r>
                            <a:rPr 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Rhinosinusitis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0.349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[0.294, 0.401]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0.122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4.33E-31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6823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Allergic rhinitis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0.362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[0.308, 0.413]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1.64E-33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68318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2" name="群組 31">
            <a:extLst>
              <a:ext uri="{FF2B5EF4-FFF2-40B4-BE49-F238E27FC236}">
                <a16:creationId xmlns:a16="http://schemas.microsoft.com/office/drawing/2014/main" id="{279C59E2-2198-477F-AF92-1C755DFAB7AE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33" name="圓角矩形 1">
              <a:extLst>
                <a:ext uri="{FF2B5EF4-FFF2-40B4-BE49-F238E27FC236}">
                  <a16:creationId xmlns:a16="http://schemas.microsoft.com/office/drawing/2014/main" id="{F0DCA7E6-2115-4EC0-AE7E-0CBA1E55CA25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B152CB4E-433D-46FE-B189-AD9EDB3A2A96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35" name="圓角矩形 14">
                <a:extLst>
                  <a:ext uri="{FF2B5EF4-FFF2-40B4-BE49-F238E27FC236}">
                    <a16:creationId xmlns:a16="http://schemas.microsoft.com/office/drawing/2014/main" id="{09AAC467-6B33-4B51-A494-A0B69753517D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B50B1B20-8DC6-457F-AAA0-A1DF24418DD0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EFD093CD-E475-42FD-A6F1-1BBC7EDE4BCB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noFill/>
        </p:grpSpPr>
        <p:sp>
          <p:nvSpPr>
            <p:cNvPr id="38" name="圓角矩形 17">
              <a:extLst>
                <a:ext uri="{FF2B5EF4-FFF2-40B4-BE49-F238E27FC236}">
                  <a16:creationId xmlns:a16="http://schemas.microsoft.com/office/drawing/2014/main" id="{991FEC7A-43C1-43BB-82FA-029A6A66EB57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0E12B333-DD6F-43CB-9716-C7A81A1AF879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26C6F9AB-F46E-46F4-8824-8F016F16CE02}"/>
              </a:ext>
            </a:extLst>
          </p:cNvPr>
          <p:cNvGrpSpPr/>
          <p:nvPr/>
        </p:nvGrpSpPr>
        <p:grpSpPr>
          <a:xfrm>
            <a:off x="6210614" y="169446"/>
            <a:ext cx="1773180" cy="540000"/>
            <a:chOff x="1371273" y="191648"/>
            <a:chExt cx="1773180" cy="540000"/>
          </a:xfrm>
          <a:solidFill>
            <a:srgbClr val="FFC000"/>
          </a:solidFill>
        </p:grpSpPr>
        <p:sp>
          <p:nvSpPr>
            <p:cNvPr id="20" name="圓角矩形 17">
              <a:extLst>
                <a:ext uri="{FF2B5EF4-FFF2-40B4-BE49-F238E27FC236}">
                  <a16:creationId xmlns:a16="http://schemas.microsoft.com/office/drawing/2014/main" id="{AD7AD515-E56B-4B5D-B8E1-1DF5FD45E69C}"/>
                </a:ext>
              </a:extLst>
            </p:cNvPr>
            <p:cNvSpPr/>
            <p:nvPr/>
          </p:nvSpPr>
          <p:spPr>
            <a:xfrm>
              <a:off x="1371273" y="191648"/>
              <a:ext cx="177318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8C22F56F-C840-450A-AA49-3CC8EDD487C8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0168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38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- 5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Q: 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請解釋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P20-24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的結果各疾病延遲多少發病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D57F16E-7CC4-4F0E-83BB-1157F50D8242}"/>
              </a:ext>
            </a:extLst>
          </p:cNvPr>
          <p:cNvSpPr txBox="1"/>
          <p:nvPr/>
        </p:nvSpPr>
        <p:spPr>
          <a:xfrm>
            <a:off x="698043" y="3610338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A: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以圖表來看，各疾病約在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PM2.5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延遲兩周時與就診比例達到最高的相關性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6AAC3241-57B6-45D2-8393-90D171DC4A21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26" name="圓角矩形 1">
              <a:extLst>
                <a:ext uri="{FF2B5EF4-FFF2-40B4-BE49-F238E27FC236}">
                  <a16:creationId xmlns:a16="http://schemas.microsoft.com/office/drawing/2014/main" id="{8F9A1201-7D1D-45D0-9D77-ADB4984FFB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8FE08699-DE24-4E9D-B2C3-9C65F5E87AC3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28" name="圓角矩形 14">
                <a:extLst>
                  <a:ext uri="{FF2B5EF4-FFF2-40B4-BE49-F238E27FC236}">
                    <a16:creationId xmlns:a16="http://schemas.microsoft.com/office/drawing/2014/main" id="{DC973F87-D245-4A55-B675-8D5AFB829A4C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692BB82-B93D-4C18-B6CF-5A35429C1885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2CE27D7-C6E8-45BD-8D98-E353ADB83A9D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noFill/>
        </p:grpSpPr>
        <p:sp>
          <p:nvSpPr>
            <p:cNvPr id="32" name="圓角矩形 17">
              <a:extLst>
                <a:ext uri="{FF2B5EF4-FFF2-40B4-BE49-F238E27FC236}">
                  <a16:creationId xmlns:a16="http://schemas.microsoft.com/office/drawing/2014/main" id="{660857C3-6DB9-4560-962B-6206F1B48FD2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7D32177E-70C4-483B-9308-7EB250B055E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780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39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- 6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Q: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建議可以找出類似以下指標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D57F16E-7CC4-4F0E-83BB-1157F50D8242}"/>
              </a:ext>
            </a:extLst>
          </p:cNvPr>
          <p:cNvSpPr txBox="1"/>
          <p:nvPr/>
        </p:nvSpPr>
        <p:spPr>
          <a:xfrm>
            <a:off x="698043" y="3610338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A1: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嘗試調整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cubic fit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的方式，對三次函式擬合施加懲罰，若不足兩個轉折點則微調參數 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→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失敗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07FB281-7033-4E68-BDE8-F70499989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121" y="1092976"/>
            <a:ext cx="4850831" cy="2564885"/>
          </a:xfrm>
          <a:prstGeom prst="rect">
            <a:avLst/>
          </a:prstGeom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D78D3DC0-8BFC-42B4-B19D-AC6A3E7239A3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26" name="圓角矩形 1">
              <a:extLst>
                <a:ext uri="{FF2B5EF4-FFF2-40B4-BE49-F238E27FC236}">
                  <a16:creationId xmlns:a16="http://schemas.microsoft.com/office/drawing/2014/main" id="{B6F9E1DC-F9A3-4F1D-9E58-0C98A17BE6E0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EAD9C535-FDD1-4D1F-8363-DFE10CAD96BD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28" name="圓角矩形 14">
                <a:extLst>
                  <a:ext uri="{FF2B5EF4-FFF2-40B4-BE49-F238E27FC236}">
                    <a16:creationId xmlns:a16="http://schemas.microsoft.com/office/drawing/2014/main" id="{6E0ECEAE-DB39-4B55-A376-E2EF2BE131A1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7D33BDD-1BD5-46B7-A18F-A755F8FC9E2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3EE1A9CB-15B7-4488-BAF1-D3FAB225B696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noFill/>
        </p:grpSpPr>
        <p:sp>
          <p:nvSpPr>
            <p:cNvPr id="32" name="圓角矩形 17">
              <a:extLst>
                <a:ext uri="{FF2B5EF4-FFF2-40B4-BE49-F238E27FC236}">
                  <a16:creationId xmlns:a16="http://schemas.microsoft.com/office/drawing/2014/main" id="{E784F3A9-641D-4467-8D92-88BB793D9281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3FAE54B9-B922-4AD5-BFA8-03B8EF4D990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6472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FB8A6C7-83E4-48EA-846D-B41A92412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8" t="6861"/>
          <a:stretch/>
        </p:blipFill>
        <p:spPr>
          <a:xfrm>
            <a:off x="7815940" y="1136926"/>
            <a:ext cx="3411200" cy="55384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原先劃分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4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468590D-D57A-B6D4-4DD5-B8F368646514}"/>
              </a:ext>
            </a:extLst>
          </p:cNvPr>
          <p:cNvSpPr txBox="1"/>
          <p:nvPr/>
        </p:nvSpPr>
        <p:spPr>
          <a:xfrm>
            <a:off x="698044" y="2087684"/>
            <a:ext cx="10785119" cy="2788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北北基桃竹苗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中彰投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雲嘉南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高屏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宜花東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0D69A21-6609-47BF-964E-835C34D2F3B0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79C0E786-4051-4946-BAAD-0E532A67F188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47549850-6407-4CC3-A96E-E7E6709A9F0A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5D50309B-0E14-4B53-8654-366A5DE4BD62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9D349C5F-86B4-41FB-B242-1379D2D9E2D2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C378FB48-86E5-4784-89E9-EBDC06D3C6B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37F8D27F-53F7-4DE0-8BEC-15109AADD8B0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solidFill>
            <a:srgbClr val="FFC000"/>
          </a:solidFill>
        </p:grpSpPr>
        <p:sp>
          <p:nvSpPr>
            <p:cNvPr id="32" name="圓角矩形 1">
              <a:extLst>
                <a:ext uri="{FF2B5EF4-FFF2-40B4-BE49-F238E27FC236}">
                  <a16:creationId xmlns:a16="http://schemas.microsoft.com/office/drawing/2014/main" id="{17AD4CDC-AE34-4592-AAAC-FD5E4A51EF8A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A2F7B792-42BC-4387-9EC1-FB7C08C39035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34" name="圓角矩形 14">
                <a:extLst>
                  <a:ext uri="{FF2B5EF4-FFF2-40B4-BE49-F238E27FC236}">
                    <a16:creationId xmlns:a16="http://schemas.microsoft.com/office/drawing/2014/main" id="{ADBC0392-036D-4B65-9CC2-65F0C2451AE0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7399A77C-734A-40FA-9231-D787C4C8F0F0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584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40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- 6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223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A2: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改為使用四次曲線做擬合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>
              <a:lnSpc>
                <a:spcPct val="200000"/>
              </a:lnSpc>
              <a:buNone/>
            </a:pP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Allergic rhinitis: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>
              <a:lnSpc>
                <a:spcPct val="200000"/>
              </a:lnSpc>
              <a:buNone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斜率無明顯變化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DA7DF7A-998F-4451-AD69-6E11D3C89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375" y="1143106"/>
            <a:ext cx="6991287" cy="5191680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03751BF9-7ED9-416F-AB84-99D79B2DB574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25" name="圓角矩形 1">
              <a:extLst>
                <a:ext uri="{FF2B5EF4-FFF2-40B4-BE49-F238E27FC236}">
                  <a16:creationId xmlns:a16="http://schemas.microsoft.com/office/drawing/2014/main" id="{3A42ACE8-60DE-48CE-9E8F-9A1AC7FBCB56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2B384252-2779-4439-8369-8062294CE84F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27" name="圓角矩形 14">
                <a:extLst>
                  <a:ext uri="{FF2B5EF4-FFF2-40B4-BE49-F238E27FC236}">
                    <a16:creationId xmlns:a16="http://schemas.microsoft.com/office/drawing/2014/main" id="{87DAAF3E-CADF-4552-A037-0A61082DCEA2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603F88F-2C10-4471-8066-0E67328C174D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6C3A9B10-4251-4C08-85F0-3C9684EBB34E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noFill/>
        </p:grpSpPr>
        <p:sp>
          <p:nvSpPr>
            <p:cNvPr id="31" name="圓角矩形 17">
              <a:extLst>
                <a:ext uri="{FF2B5EF4-FFF2-40B4-BE49-F238E27FC236}">
                  <a16:creationId xmlns:a16="http://schemas.microsoft.com/office/drawing/2014/main" id="{BFF33C6D-9406-4AF2-A6ED-B2AEEF9B5FDD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A67AC174-7007-4C56-8AD1-6DFACA003103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4130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41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- 6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2787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A2: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改為使用四次曲線做擬合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>
              <a:lnSpc>
                <a:spcPct val="200000"/>
              </a:lnSpc>
              <a:buNone/>
            </a:pP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Influenza:</a:t>
            </a:r>
          </a:p>
          <a:p>
            <a:pPr>
              <a:lnSpc>
                <a:spcPct val="200000"/>
              </a:lnSpc>
              <a:buNone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暴露值超過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13.6</a:t>
            </a:r>
            <a:r>
              <a:rPr lang="el-GR" altLang="zh-TW" b="1" dirty="0">
                <a:ea typeface="Noto Serif TC ExtraBold" panose="02020200000000000000" pitchFamily="18" charset="-128"/>
              </a:rPr>
              <a:t>μ</a:t>
            </a:r>
            <a:r>
              <a:rPr lang="en-US" altLang="zh-TW" b="1" dirty="0">
                <a:ea typeface="Noto Serif TC ExtraBold" panose="02020200000000000000" pitchFamily="18" charset="-128"/>
              </a:rPr>
              <a:t>g/m³</a:t>
            </a:r>
            <a:r>
              <a:rPr lang="zh-TW" altLang="en-US" b="1" dirty="0">
                <a:ea typeface="Noto Serif TC ExtraBold" panose="02020200000000000000" pitchFamily="18" charset="-128"/>
              </a:rPr>
              <a:t>後</a:t>
            </a:r>
            <a:endParaRPr lang="en-US" altLang="zh-TW" b="1" dirty="0">
              <a:ea typeface="Noto Serif TC ExtraBold" panose="02020200000000000000" pitchFamily="18" charset="-128"/>
            </a:endParaRPr>
          </a:p>
          <a:p>
            <a:pPr>
              <a:lnSpc>
                <a:spcPct val="200000"/>
              </a:lnSpc>
              <a:buNone/>
            </a:pPr>
            <a:r>
              <a:rPr lang="zh-TW" altLang="en-US" b="1" dirty="0">
                <a:ea typeface="Noto Serif TC ExtraBold" panose="02020200000000000000" pitchFamily="18" charset="-128"/>
              </a:rPr>
              <a:t>就診比例增加程度從</a:t>
            </a:r>
            <a:r>
              <a:rPr lang="en-US" altLang="zh-TW" b="1" dirty="0">
                <a:ea typeface="Noto Serif TC ExtraBold" panose="02020200000000000000" pitchFamily="18" charset="-128"/>
              </a:rPr>
              <a:t>0.018</a:t>
            </a:r>
            <a:r>
              <a:rPr lang="zh-TW" altLang="en-US" b="1" dirty="0">
                <a:ea typeface="Noto Serif TC ExtraBold" panose="02020200000000000000" pitchFamily="18" charset="-128"/>
              </a:rPr>
              <a:t>上升至</a:t>
            </a:r>
            <a:r>
              <a:rPr lang="en-US" altLang="zh-TW" b="1" dirty="0">
                <a:ea typeface="Noto Serif TC ExtraBold" panose="02020200000000000000" pitchFamily="18" charset="-128"/>
              </a:rPr>
              <a:t>0.03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A9D2AB-EC7F-4537-B9DC-EA0BE8B91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375" y="1143272"/>
            <a:ext cx="6990640" cy="5191200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F30F3BE9-0082-40D9-8F09-EB6E79245BEE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25" name="圓角矩形 1">
              <a:extLst>
                <a:ext uri="{FF2B5EF4-FFF2-40B4-BE49-F238E27FC236}">
                  <a16:creationId xmlns:a16="http://schemas.microsoft.com/office/drawing/2014/main" id="{DFE86F70-F4A9-45BD-8CAD-84D22F934DE5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0A28E7AA-9EE7-4DE3-A278-0B38DBE8DE43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27" name="圓角矩形 14">
                <a:extLst>
                  <a:ext uri="{FF2B5EF4-FFF2-40B4-BE49-F238E27FC236}">
                    <a16:creationId xmlns:a16="http://schemas.microsoft.com/office/drawing/2014/main" id="{6388962A-74E3-4A52-9CE7-60F9354242A5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AAA3D76-5EBB-412C-B921-FC0071D5483C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C96E7ABD-004E-4184-96D8-6A7AFD468B2F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noFill/>
        </p:grpSpPr>
        <p:sp>
          <p:nvSpPr>
            <p:cNvPr id="31" name="圓角矩形 17">
              <a:extLst>
                <a:ext uri="{FF2B5EF4-FFF2-40B4-BE49-F238E27FC236}">
                  <a16:creationId xmlns:a16="http://schemas.microsoft.com/office/drawing/2014/main" id="{D21831C6-9E70-4103-AFC9-C6FD4BB85FD0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A79405EE-6FB0-4FBD-87F4-4270256AF673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167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42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- 6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223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A2: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改為使用四次曲線做擬合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>
              <a:lnSpc>
                <a:spcPct val="200000"/>
              </a:lnSpc>
              <a:buNone/>
            </a:pP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URI: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斜率無明顯變化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885F69E-F77D-4FDE-947A-1693AF147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375" y="1143272"/>
            <a:ext cx="6990640" cy="5191200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32BE4CE8-8481-42BD-A07F-7E0EA56AABE1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25" name="圓角矩形 1">
              <a:extLst>
                <a:ext uri="{FF2B5EF4-FFF2-40B4-BE49-F238E27FC236}">
                  <a16:creationId xmlns:a16="http://schemas.microsoft.com/office/drawing/2014/main" id="{929553CB-39A5-41B4-A05D-1F937528647C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84189AED-8C52-430A-B8B6-6FE2A07D8321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27" name="圓角矩形 14">
                <a:extLst>
                  <a:ext uri="{FF2B5EF4-FFF2-40B4-BE49-F238E27FC236}">
                    <a16:creationId xmlns:a16="http://schemas.microsoft.com/office/drawing/2014/main" id="{1CDFF676-0FDF-4BAA-87CF-40B48F165517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37FD720-013E-4FB2-A44D-43A9D11E5BBD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E8179639-3F4D-4B03-9DE3-D1C9A422E359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noFill/>
        </p:grpSpPr>
        <p:sp>
          <p:nvSpPr>
            <p:cNvPr id="31" name="圓角矩形 17">
              <a:extLst>
                <a:ext uri="{FF2B5EF4-FFF2-40B4-BE49-F238E27FC236}">
                  <a16:creationId xmlns:a16="http://schemas.microsoft.com/office/drawing/2014/main" id="{95FAF99E-4273-46F6-B99E-D693067A8496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968FEBA2-1F52-4F1C-9722-03F264E0FF58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7941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43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- 6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2787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A2: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改為使用四次曲線做擬合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>
              <a:lnSpc>
                <a:spcPct val="200000"/>
              </a:lnSpc>
              <a:buNone/>
            </a:pP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>
              <a:lnSpc>
                <a:spcPct val="200000"/>
              </a:lnSpc>
              <a:buNone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急性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Rhinosinusitis:</a:t>
            </a:r>
          </a:p>
          <a:p>
            <a:pPr>
              <a:lnSpc>
                <a:spcPct val="200000"/>
              </a:lnSpc>
              <a:buNone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暴露值高於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27.5</a:t>
            </a:r>
            <a:r>
              <a:rPr lang="el-GR" altLang="zh-TW" b="1" dirty="0">
                <a:ea typeface="Noto Serif TC ExtraBold" panose="02020200000000000000" pitchFamily="18" charset="-128"/>
              </a:rPr>
              <a:t>μ</a:t>
            </a:r>
            <a:r>
              <a:rPr lang="en-US" altLang="zh-TW" b="1" dirty="0">
                <a:ea typeface="Noto Serif TC ExtraBold" panose="02020200000000000000" pitchFamily="18" charset="-128"/>
              </a:rPr>
              <a:t>g/m³</a:t>
            </a:r>
            <a:r>
              <a:rPr lang="zh-TW" altLang="en-US" b="1" dirty="0">
                <a:ea typeface="Noto Serif TC ExtraBold" panose="02020200000000000000" pitchFamily="18" charset="-128"/>
              </a:rPr>
              <a:t>時</a:t>
            </a:r>
            <a:endParaRPr lang="en-US" altLang="zh-TW" b="1" dirty="0">
              <a:ea typeface="Noto Serif TC ExtraBold" panose="02020200000000000000" pitchFamily="18" charset="-128"/>
            </a:endParaRPr>
          </a:p>
          <a:p>
            <a:pPr>
              <a:lnSpc>
                <a:spcPct val="200000"/>
              </a:lnSpc>
              <a:buNone/>
            </a:pPr>
            <a:r>
              <a:rPr lang="zh-TW" altLang="en-US" b="1" dirty="0">
                <a:ea typeface="Noto Serif TC ExtraBold" panose="02020200000000000000" pitchFamily="18" charset="-128"/>
              </a:rPr>
              <a:t>就診比例上升程度趨緩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E298650-97EF-4B6D-B7EF-9516E5590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375" y="1143272"/>
            <a:ext cx="6990640" cy="5191200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059A24F6-7B6E-4C9C-8D4B-7D14896D6BA7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25" name="圓角矩形 1">
              <a:extLst>
                <a:ext uri="{FF2B5EF4-FFF2-40B4-BE49-F238E27FC236}">
                  <a16:creationId xmlns:a16="http://schemas.microsoft.com/office/drawing/2014/main" id="{432E5489-7B83-466B-8D77-AA62A58EC848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785F9891-BB4A-4954-847D-15FE316EA276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27" name="圓角矩形 14">
                <a:extLst>
                  <a:ext uri="{FF2B5EF4-FFF2-40B4-BE49-F238E27FC236}">
                    <a16:creationId xmlns:a16="http://schemas.microsoft.com/office/drawing/2014/main" id="{172EA067-1D7D-43BB-9EE9-F5957511DB02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2DA61402-C9E4-4DE1-8AE2-61FCB432770C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7EA3125-83E0-4CE2-BD65-78F1EA539BA1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noFill/>
        </p:grpSpPr>
        <p:sp>
          <p:nvSpPr>
            <p:cNvPr id="31" name="圓角矩形 17">
              <a:extLst>
                <a:ext uri="{FF2B5EF4-FFF2-40B4-BE49-F238E27FC236}">
                  <a16:creationId xmlns:a16="http://schemas.microsoft.com/office/drawing/2014/main" id="{35A5045D-245D-49A4-8A68-5EBEBDFC9ED3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DEC0D18F-6805-4FB7-9CBB-F5B573AD8E22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4200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44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- 7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Q: 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延遲效應各疾病大約暴露後延遲多久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D57F16E-7CC4-4F0E-83BB-1157F50D8242}"/>
              </a:ext>
            </a:extLst>
          </p:cNvPr>
          <p:cNvSpPr txBox="1"/>
          <p:nvPr/>
        </p:nvSpPr>
        <p:spPr>
          <a:xfrm>
            <a:off x="698043" y="3610338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A: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以圖表來看，各疾病約在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PM2.5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延遲兩周時與就診比例達到最高的相關性，接著於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5-7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周下降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09348EE9-A3A5-4EC8-BE39-159EB66210C0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26" name="圓角矩形 1">
              <a:extLst>
                <a:ext uri="{FF2B5EF4-FFF2-40B4-BE49-F238E27FC236}">
                  <a16:creationId xmlns:a16="http://schemas.microsoft.com/office/drawing/2014/main" id="{BEF88667-FA24-4B6B-B530-23DF8815C68F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8A38B505-B421-4E17-943B-33B5CDDFEC9A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28" name="圓角矩形 14">
                <a:extLst>
                  <a:ext uri="{FF2B5EF4-FFF2-40B4-BE49-F238E27FC236}">
                    <a16:creationId xmlns:a16="http://schemas.microsoft.com/office/drawing/2014/main" id="{604D5ACF-6130-4D6B-BE9F-2C91139D70DC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BB1682D5-39D1-4A60-9189-9671DB4613C6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F0481A91-1779-4EFC-B5D4-0DB6BEA66C8F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noFill/>
        </p:grpSpPr>
        <p:sp>
          <p:nvSpPr>
            <p:cNvPr id="32" name="圓角矩形 17">
              <a:extLst>
                <a:ext uri="{FF2B5EF4-FFF2-40B4-BE49-F238E27FC236}">
                  <a16:creationId xmlns:a16="http://schemas.microsoft.com/office/drawing/2014/main" id="{CDB6056C-3BE4-4E3F-AAA0-4F19D18B3F5E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E78E0EE5-DF70-434C-96D3-17D6C17345C8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6186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45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- 8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Q: P21,22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為何少一條線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D57F16E-7CC4-4F0E-83BB-1157F50D8242}"/>
              </a:ext>
            </a:extLst>
          </p:cNvPr>
          <p:cNvSpPr txBox="1"/>
          <p:nvPr/>
        </p:nvSpPr>
        <p:spPr>
          <a:xfrm>
            <a:off x="698043" y="3610338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A: 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兩條線在四捨五入至小數第二位後數值接近而疊合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DF4E4FF2-59E3-4BAB-A4B0-AF31D1157155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26" name="圓角矩形 1">
              <a:extLst>
                <a:ext uri="{FF2B5EF4-FFF2-40B4-BE49-F238E27FC236}">
                  <a16:creationId xmlns:a16="http://schemas.microsoft.com/office/drawing/2014/main" id="{D334C9E2-4CBC-4813-8462-FC4285016D9C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DEEF69D3-968D-43AD-B0E0-F31224099049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28" name="圓角矩形 14">
                <a:extLst>
                  <a:ext uri="{FF2B5EF4-FFF2-40B4-BE49-F238E27FC236}">
                    <a16:creationId xmlns:a16="http://schemas.microsoft.com/office/drawing/2014/main" id="{BC7C3923-F369-4B3D-A66D-99875A1F57C4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32DE831C-E278-458A-B22D-4EC8CE193FA4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E98B266-EED5-4700-8D3F-12A02D34A07F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noFill/>
        </p:grpSpPr>
        <p:sp>
          <p:nvSpPr>
            <p:cNvPr id="32" name="圓角矩形 17">
              <a:extLst>
                <a:ext uri="{FF2B5EF4-FFF2-40B4-BE49-F238E27FC236}">
                  <a16:creationId xmlns:a16="http://schemas.microsoft.com/office/drawing/2014/main" id="{F3F32180-C473-4CB6-A017-DC9E2739A546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F644CCD4-E9C0-4BBE-835B-10582A630B0D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3502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46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- 9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Q: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希望畫一個台灣全區的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p20-24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這樣的圖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290451E-6DA5-4212-A20A-5C180D574E85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24" name="圓角矩形 1">
              <a:extLst>
                <a:ext uri="{FF2B5EF4-FFF2-40B4-BE49-F238E27FC236}">
                  <a16:creationId xmlns:a16="http://schemas.microsoft.com/office/drawing/2014/main" id="{56E2FC0C-B06E-4F56-9B0D-C075E99AA6ED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0A77CD41-C72E-4CA1-AF3C-5E890C007142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26" name="圓角矩形 14">
                <a:extLst>
                  <a:ext uri="{FF2B5EF4-FFF2-40B4-BE49-F238E27FC236}">
                    <a16:creationId xmlns:a16="http://schemas.microsoft.com/office/drawing/2014/main" id="{233B19B6-209B-4560-BFD8-4D93960FAE95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495B072-B687-405E-A8A5-5D05758D6059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23B304E-79EF-4100-B69B-17DA56727E17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noFill/>
        </p:grpSpPr>
        <p:sp>
          <p:nvSpPr>
            <p:cNvPr id="29" name="圓角矩形 17">
              <a:extLst>
                <a:ext uri="{FF2B5EF4-FFF2-40B4-BE49-F238E27FC236}">
                  <a16:creationId xmlns:a16="http://schemas.microsoft.com/office/drawing/2014/main" id="{7E24BE17-1671-4E4D-922E-0E6683B161BE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C390ACB5-E65A-48DD-BF4D-83616376BDA5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6980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47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- 9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A:</a:t>
            </a:r>
            <a:endParaRPr lang="zh-TW" altLang="en-US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CC41A8-5462-44D5-A787-44E51DE36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435" y="2036057"/>
            <a:ext cx="7207054" cy="4324232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CB417391-0270-4C18-A0CA-FB054F01873B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25" name="圓角矩形 1">
              <a:extLst>
                <a:ext uri="{FF2B5EF4-FFF2-40B4-BE49-F238E27FC236}">
                  <a16:creationId xmlns:a16="http://schemas.microsoft.com/office/drawing/2014/main" id="{D9F167C6-B2B6-4729-959D-A5423A5CC98A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AB7F552B-0832-4AB7-A648-3C02143CF649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27" name="圓角矩形 14">
                <a:extLst>
                  <a:ext uri="{FF2B5EF4-FFF2-40B4-BE49-F238E27FC236}">
                    <a16:creationId xmlns:a16="http://schemas.microsoft.com/office/drawing/2014/main" id="{732433D8-B1FD-4783-ADAF-50A595FBC359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C0D6924D-2B2C-4217-86D0-00BA872E634A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B8C855E6-B4C5-4DFD-A24D-0CB880BF2BC7}"/>
              </a:ext>
            </a:extLst>
          </p:cNvPr>
          <p:cNvGrpSpPr/>
          <p:nvPr/>
        </p:nvGrpSpPr>
        <p:grpSpPr>
          <a:xfrm>
            <a:off x="8293136" y="168164"/>
            <a:ext cx="1834090" cy="540000"/>
            <a:chOff x="1323454" y="191648"/>
            <a:chExt cx="1834090" cy="540000"/>
          </a:xfrm>
          <a:noFill/>
        </p:grpSpPr>
        <p:sp>
          <p:nvSpPr>
            <p:cNvPr id="31" name="圓角矩形 17">
              <a:extLst>
                <a:ext uri="{FF2B5EF4-FFF2-40B4-BE49-F238E27FC236}">
                  <a16:creationId xmlns:a16="http://schemas.microsoft.com/office/drawing/2014/main" id="{6732D9EA-BD27-416B-8D9C-2D7FB0C9AF56}"/>
                </a:ext>
              </a:extLst>
            </p:cNvPr>
            <p:cNvSpPr/>
            <p:nvPr/>
          </p:nvSpPr>
          <p:spPr>
            <a:xfrm>
              <a:off x="1323454" y="191648"/>
              <a:ext cx="183409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C3B1F8D5-534D-41A9-B37D-C0FDFD67B6BC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221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205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n_init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=50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結果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5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468590D-D57A-B6D4-4DD5-B8F368646514}"/>
              </a:ext>
            </a:extLst>
          </p:cNvPr>
          <p:cNvSpPr txBox="1"/>
          <p:nvPr/>
        </p:nvSpPr>
        <p:spPr>
          <a:xfrm>
            <a:off x="698044" y="2087684"/>
            <a:ext cx="10785119" cy="2788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北北基桃竹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苗中彰投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雲嘉南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高屏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宜花東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4E69409-3224-4337-9DE2-088FA7E16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2"/>
          <a:stretch/>
        </p:blipFill>
        <p:spPr>
          <a:xfrm>
            <a:off x="7865100" y="1123799"/>
            <a:ext cx="3202221" cy="5564755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022D1ABD-C8B1-4420-9028-870EF4574BE0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3" name="圓角矩形 17">
              <a:extLst>
                <a:ext uri="{FF2B5EF4-FFF2-40B4-BE49-F238E27FC236}">
                  <a16:creationId xmlns:a16="http://schemas.microsoft.com/office/drawing/2014/main" id="{E8C0329F-37B2-49A1-AAF6-C00536176E3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547BF30-A9EA-4248-9B78-1A8BF77224B1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CC65F4E-4897-455F-A657-92E52FBEC5BF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7" name="圓角矩形 17">
              <a:extLst>
                <a:ext uri="{FF2B5EF4-FFF2-40B4-BE49-F238E27FC236}">
                  <a16:creationId xmlns:a16="http://schemas.microsoft.com/office/drawing/2014/main" id="{E3B06434-D8E4-4E19-B3D9-C61FC39FCBF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5BFCB558-25E9-4593-90FF-C3FA6030B942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3DDA53A-36D2-421C-A826-7A2B9C951C0A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solidFill>
            <a:srgbClr val="FFC000"/>
          </a:solidFill>
        </p:grpSpPr>
        <p:sp>
          <p:nvSpPr>
            <p:cNvPr id="31" name="圓角矩形 1">
              <a:extLst>
                <a:ext uri="{FF2B5EF4-FFF2-40B4-BE49-F238E27FC236}">
                  <a16:creationId xmlns:a16="http://schemas.microsoft.com/office/drawing/2014/main" id="{822AA2FF-E635-4247-B4A8-6852B5EB0F66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67EFFCFF-EDE8-4AC3-A6D4-15C0D76C6BBF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33" name="圓角矩形 14">
                <a:extLst>
                  <a:ext uri="{FF2B5EF4-FFF2-40B4-BE49-F238E27FC236}">
                    <a16:creationId xmlns:a16="http://schemas.microsoft.com/office/drawing/2014/main" id="{B3528BB6-A525-4615-A13C-C66B1F07D8D7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66AD79E9-F545-480E-8082-5F7DD302543A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6618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分群前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6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10614" y="169446"/>
            <a:ext cx="1773180" cy="540000"/>
            <a:chOff x="1371273" y="191648"/>
            <a:chExt cx="1773180" cy="540000"/>
          </a:xfrm>
          <a:solidFill>
            <a:srgbClr val="FFC000"/>
          </a:solidFill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371273" y="191648"/>
              <a:ext cx="177318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C6A332F2-FC91-4D47-9A24-99B21BF7A1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6949692"/>
                  </p:ext>
                </p:extLst>
              </p:nvPr>
            </p:nvGraphicFramePr>
            <p:xfrm>
              <a:off x="1175430" y="2641543"/>
              <a:ext cx="9841139" cy="1980000"/>
            </p:xfrm>
            <a:graphic>
              <a:graphicData uri="http://schemas.openxmlformats.org/drawingml/2006/table">
                <a:tbl>
                  <a:tblPr/>
                  <a:tblGrid>
                    <a:gridCol w="2301767">
                      <a:extLst>
                        <a:ext uri="{9D8B030D-6E8A-4147-A177-3AD203B41FA5}">
                          <a16:colId xmlns:a16="http://schemas.microsoft.com/office/drawing/2014/main" val="2083870881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003964188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691225760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143438839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4098324251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疾病名稱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相關係數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95% CI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800" b="1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1" i="0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  <m:t>R</m:t>
                                    </m:r>
                                  </m:e>
                                  <m:sup>
                                    <m:r>
                                      <a:rPr lang="en-US" altLang="zh-TW" sz="1800" b="1" i="0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1800" b="1" i="0" kern="12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Noto Serif TC ExtraBold" panose="020202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樣本數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310031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URI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0.424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[0.418, 0.431]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64093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55103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Influenza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0.215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[0.204, 0.226]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0.046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28513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705842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zh-TW" alt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ans TC Medium" panose="020B0200000000000000" pitchFamily="34" charset="-120"/>
                              <a:cs typeface="Times New Roman" panose="02020603050405020304" pitchFamily="18" charset="0"/>
                            </a:rPr>
                            <a:t>急性</a:t>
                          </a:r>
                          <a:r>
                            <a:rPr 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Rhinosinusitis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0.175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[0.166, 0.183]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51414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6823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Allergic rhinitis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[0.131, 0.148]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52308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6831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C6A332F2-FC91-4D47-9A24-99B21BF7A1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6949692"/>
                  </p:ext>
                </p:extLst>
              </p:nvPr>
            </p:nvGraphicFramePr>
            <p:xfrm>
              <a:off x="1175430" y="2641543"/>
              <a:ext cx="9841139" cy="1980000"/>
            </p:xfrm>
            <a:graphic>
              <a:graphicData uri="http://schemas.openxmlformats.org/drawingml/2006/table">
                <a:tbl>
                  <a:tblPr/>
                  <a:tblGrid>
                    <a:gridCol w="2301767">
                      <a:extLst>
                        <a:ext uri="{9D8B030D-6E8A-4147-A177-3AD203B41FA5}">
                          <a16:colId xmlns:a16="http://schemas.microsoft.com/office/drawing/2014/main" val="2083870881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003964188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691225760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143438839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4098324251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疾病名稱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相關係數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95% CI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2654" t="-4615" r="-100647" b="-4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樣本數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310031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URI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0.424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[0.418, 0.431]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64093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55103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Influenza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0.215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[0.204, 0.226]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0.046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28513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705842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zh-TW" alt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ans TC Medium" panose="020B0200000000000000" pitchFamily="34" charset="-120"/>
                              <a:cs typeface="Times New Roman" panose="02020603050405020304" pitchFamily="18" charset="0"/>
                            </a:rPr>
                            <a:t>急性</a:t>
                          </a:r>
                          <a:r>
                            <a:rPr 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Rhinosinusitis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0.175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[0.166, 0.183]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51414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6823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Allergic rhinitis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[0.131, 0.148]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52308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68318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2" name="群組 31">
            <a:extLst>
              <a:ext uri="{FF2B5EF4-FFF2-40B4-BE49-F238E27FC236}">
                <a16:creationId xmlns:a16="http://schemas.microsoft.com/office/drawing/2014/main" id="{E978A12B-90EA-40D8-9C4F-AA4692FB77A3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33" name="圓角矩形 1">
              <a:extLst>
                <a:ext uri="{FF2B5EF4-FFF2-40B4-BE49-F238E27FC236}">
                  <a16:creationId xmlns:a16="http://schemas.microsoft.com/office/drawing/2014/main" id="{D8B37676-51AF-48B7-99A4-C2D9604B489C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BDD68576-664D-4F1B-A242-1B3A0029FBEA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35" name="圓角矩形 14">
                <a:extLst>
                  <a:ext uri="{FF2B5EF4-FFF2-40B4-BE49-F238E27FC236}">
                    <a16:creationId xmlns:a16="http://schemas.microsoft.com/office/drawing/2014/main" id="{48C2509A-F302-4DFC-BB63-531C53169A21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CE729707-1E85-4C78-8BE4-FE7513C7BD59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7259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7</a:t>
            </a:fld>
            <a:endParaRPr kumimoji="1" lang="zh-TW" altLang="en-US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9DB7C553-1949-4159-8A5C-7488875181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9005456"/>
                  </p:ext>
                </p:extLst>
              </p:nvPr>
            </p:nvGraphicFramePr>
            <p:xfrm>
              <a:off x="1175430" y="2641543"/>
              <a:ext cx="9841139" cy="1980000"/>
            </p:xfrm>
            <a:graphic>
              <a:graphicData uri="http://schemas.openxmlformats.org/drawingml/2006/table">
                <a:tbl>
                  <a:tblPr/>
                  <a:tblGrid>
                    <a:gridCol w="2301767">
                      <a:extLst>
                        <a:ext uri="{9D8B030D-6E8A-4147-A177-3AD203B41FA5}">
                          <a16:colId xmlns:a16="http://schemas.microsoft.com/office/drawing/2014/main" val="2083870881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003964188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691225760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143438839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4098324251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疾病名稱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相關係數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95% CI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800" b="1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1" i="0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  <m:t>R</m:t>
                                    </m:r>
                                  </m:e>
                                  <m:sup>
                                    <m:r>
                                      <a:rPr lang="en-US" altLang="zh-TW" sz="1800" b="1" i="0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1800" b="1" i="0" kern="12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Noto Serif TC ExtraBold" panose="020202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樣本數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310031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URI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0.544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[0.500, 0.585]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0.296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55103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Influenza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[0.275, 0.384]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0.109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  <a:endParaRPr kumimoji="0" lang="en-US" altLang="zh-TW" sz="1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Noto Serif TC ExtraBold" panose="020202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705842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zh-TW" alt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ans TC Medium" panose="020B0200000000000000" pitchFamily="34" charset="-120"/>
                              <a:cs typeface="Times New Roman" panose="02020603050405020304" pitchFamily="18" charset="0"/>
                            </a:rPr>
                            <a:t>急性</a:t>
                          </a:r>
                          <a:r>
                            <a:rPr 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Rhinosinusitis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0.349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[0.294, 0.401]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0.122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  <a:endParaRPr kumimoji="0" lang="en-US" altLang="zh-TW" sz="1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Noto Serif TC ExtraBold" panose="020202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6823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Allergic rhinitis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0.362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[0.308, 0.413]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6831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9DB7C553-1949-4159-8A5C-7488875181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9005456"/>
                  </p:ext>
                </p:extLst>
              </p:nvPr>
            </p:nvGraphicFramePr>
            <p:xfrm>
              <a:off x="1175430" y="2641543"/>
              <a:ext cx="9841139" cy="1980000"/>
            </p:xfrm>
            <a:graphic>
              <a:graphicData uri="http://schemas.openxmlformats.org/drawingml/2006/table">
                <a:tbl>
                  <a:tblPr/>
                  <a:tblGrid>
                    <a:gridCol w="2301767">
                      <a:extLst>
                        <a:ext uri="{9D8B030D-6E8A-4147-A177-3AD203B41FA5}">
                          <a16:colId xmlns:a16="http://schemas.microsoft.com/office/drawing/2014/main" val="2083870881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003964188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691225760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143438839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4098324251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疾病名稱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相關係數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95% CI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2654" t="-4615" r="-100647" b="-4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樣本數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310031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URI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0.544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[0.500, 0.585]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0.296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55103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Influenza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[0.275, 0.384]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0.109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  <a:endParaRPr kumimoji="0" lang="en-US" altLang="zh-TW" sz="1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Noto Serif TC ExtraBold" panose="020202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705842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zh-TW" alt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ans TC Medium" panose="020B0200000000000000" pitchFamily="34" charset="-120"/>
                              <a:cs typeface="Times New Roman" panose="02020603050405020304" pitchFamily="18" charset="0"/>
                            </a:rPr>
                            <a:t>急性</a:t>
                          </a:r>
                          <a:r>
                            <a:rPr 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Rhinosinusitis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0.349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[0.294, 0.401]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0.122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  <a:endParaRPr kumimoji="0" lang="en-US" altLang="zh-TW" sz="1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Noto Serif TC ExtraBold" panose="020202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6823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Allergic rhinitis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0.362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[0.308, 0.413]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68318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2" name="群組 31">
            <a:extLst>
              <a:ext uri="{FF2B5EF4-FFF2-40B4-BE49-F238E27FC236}">
                <a16:creationId xmlns:a16="http://schemas.microsoft.com/office/drawing/2014/main" id="{4462F936-8B41-4427-8205-5C0235A71DFB}"/>
              </a:ext>
            </a:extLst>
          </p:cNvPr>
          <p:cNvGrpSpPr/>
          <p:nvPr/>
        </p:nvGrpSpPr>
        <p:grpSpPr>
          <a:xfrm>
            <a:off x="6210614" y="169446"/>
            <a:ext cx="1773180" cy="540000"/>
            <a:chOff x="1371273" y="191648"/>
            <a:chExt cx="1773180" cy="540000"/>
          </a:xfrm>
          <a:solidFill>
            <a:srgbClr val="FFC000"/>
          </a:solidFill>
        </p:grpSpPr>
        <p:sp>
          <p:nvSpPr>
            <p:cNvPr id="33" name="圓角矩形 17">
              <a:extLst>
                <a:ext uri="{FF2B5EF4-FFF2-40B4-BE49-F238E27FC236}">
                  <a16:creationId xmlns:a16="http://schemas.microsoft.com/office/drawing/2014/main" id="{4ADEE96A-4262-43CC-97A4-7A025539D438}"/>
                </a:ext>
              </a:extLst>
            </p:cNvPr>
            <p:cNvSpPr/>
            <p:nvPr/>
          </p:nvSpPr>
          <p:spPr>
            <a:xfrm>
              <a:off x="1371273" y="191648"/>
              <a:ext cx="177318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6AD175F3-45F4-4B42-B454-5A7479E6B846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60FFE40F-3B4D-4AF6-8DB0-B7478539CA9E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36" name="圓角矩形 1">
              <a:extLst>
                <a:ext uri="{FF2B5EF4-FFF2-40B4-BE49-F238E27FC236}">
                  <a16:creationId xmlns:a16="http://schemas.microsoft.com/office/drawing/2014/main" id="{E78A66F8-2C15-42BB-A425-5FCE68520346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9F2DAC56-A6BB-4B87-8259-A897A0351FA9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38" name="圓角矩形 14">
                <a:extLst>
                  <a:ext uri="{FF2B5EF4-FFF2-40B4-BE49-F238E27FC236}">
                    <a16:creationId xmlns:a16="http://schemas.microsoft.com/office/drawing/2014/main" id="{28B3FE8A-FE60-4EF3-9479-5E2B23871229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71631608-FC68-48DF-BE36-3AAC8C3D6D39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7333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8</a:t>
            </a:fld>
            <a:endParaRPr kumimoji="1" lang="zh-TW" altLang="en-US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73B3BD1F-8624-41D2-931B-0E4C67B4D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211" y="1728043"/>
            <a:ext cx="6607502" cy="4955626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301F4D07-7061-4F0E-945C-FC1A5C2C5647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32" name="圓角矩形 1">
              <a:extLst>
                <a:ext uri="{FF2B5EF4-FFF2-40B4-BE49-F238E27FC236}">
                  <a16:creationId xmlns:a16="http://schemas.microsoft.com/office/drawing/2014/main" id="{677C4717-0166-4D2E-8821-5BE0FD3A9EA5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AD11DF2F-2082-49EA-899B-44BE1FF9C9D5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34" name="圓角矩形 14">
                <a:extLst>
                  <a:ext uri="{FF2B5EF4-FFF2-40B4-BE49-F238E27FC236}">
                    <a16:creationId xmlns:a16="http://schemas.microsoft.com/office/drawing/2014/main" id="{F43E3823-E1D6-4BF1-8ADD-8621B9FEF40F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F680E845-B8A2-4FF3-8EA0-68B72D1CDD7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816CEFDF-7747-405E-9DDA-45DA21611B94}"/>
              </a:ext>
            </a:extLst>
          </p:cNvPr>
          <p:cNvGrpSpPr/>
          <p:nvPr/>
        </p:nvGrpSpPr>
        <p:grpSpPr>
          <a:xfrm>
            <a:off x="6210614" y="169446"/>
            <a:ext cx="1773180" cy="540000"/>
            <a:chOff x="1371273" y="191648"/>
            <a:chExt cx="1773180" cy="540000"/>
          </a:xfrm>
          <a:solidFill>
            <a:srgbClr val="FFC000"/>
          </a:solidFill>
        </p:grpSpPr>
        <p:sp>
          <p:nvSpPr>
            <p:cNvPr id="20" name="圓角矩形 17">
              <a:extLst>
                <a:ext uri="{FF2B5EF4-FFF2-40B4-BE49-F238E27FC236}">
                  <a16:creationId xmlns:a16="http://schemas.microsoft.com/office/drawing/2014/main" id="{A765E722-48AB-43BC-AAB1-0BBE69645306}"/>
                </a:ext>
              </a:extLst>
            </p:cNvPr>
            <p:cNvSpPr/>
            <p:nvPr/>
          </p:nvSpPr>
          <p:spPr>
            <a:xfrm>
              <a:off x="1371273" y="191648"/>
              <a:ext cx="177318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F80DB957-7015-40D2-90D1-99C74529F9E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5714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9</a:t>
            </a:fld>
            <a:endParaRPr kumimoji="1" lang="zh-TW" altLang="en-US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2CFBE331-5757-4932-8E37-DB9259463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200" y="1726469"/>
            <a:ext cx="6609600" cy="4957200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6DFD3C42-21C2-4F2D-9F2A-85D64BD38E30}"/>
              </a:ext>
            </a:extLst>
          </p:cNvPr>
          <p:cNvGrpSpPr/>
          <p:nvPr/>
        </p:nvGrpSpPr>
        <p:grpSpPr>
          <a:xfrm>
            <a:off x="3562717" y="174331"/>
            <a:ext cx="2211903" cy="540000"/>
            <a:chOff x="3180684" y="169446"/>
            <a:chExt cx="2211903" cy="540000"/>
          </a:xfrm>
          <a:noFill/>
        </p:grpSpPr>
        <p:sp>
          <p:nvSpPr>
            <p:cNvPr id="32" name="圓角矩形 1">
              <a:extLst>
                <a:ext uri="{FF2B5EF4-FFF2-40B4-BE49-F238E27FC236}">
                  <a16:creationId xmlns:a16="http://schemas.microsoft.com/office/drawing/2014/main" id="{83BE5DF2-08AA-4400-9E42-0BFA7C03D76E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6633123A-E142-456C-8BEE-79FA8A260326}"/>
                </a:ext>
              </a:extLst>
            </p:cNvPr>
            <p:cNvGrpSpPr/>
            <p:nvPr/>
          </p:nvGrpSpPr>
          <p:grpSpPr>
            <a:xfrm>
              <a:off x="3180684" y="169446"/>
              <a:ext cx="2211903" cy="540000"/>
              <a:chOff x="1332984" y="191648"/>
              <a:chExt cx="2211903" cy="540000"/>
            </a:xfrm>
            <a:grpFill/>
          </p:grpSpPr>
          <p:sp>
            <p:nvSpPr>
              <p:cNvPr id="34" name="圓角矩形 14">
                <a:extLst>
                  <a:ext uri="{FF2B5EF4-FFF2-40B4-BE49-F238E27FC236}">
                    <a16:creationId xmlns:a16="http://schemas.microsoft.com/office/drawing/2014/main" id="{3A0C13A8-6431-4E99-A99F-DB314283224E}"/>
                  </a:ext>
                </a:extLst>
              </p:cNvPr>
              <p:cNvSpPr/>
              <p:nvPr/>
            </p:nvSpPr>
            <p:spPr>
              <a:xfrm>
                <a:off x="1332984" y="191648"/>
                <a:ext cx="2211903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02F08CA1-54F4-48A7-86D6-0B079D2A2C1D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E5753B0-1652-4015-9ECE-7A519AA07CF3}"/>
              </a:ext>
            </a:extLst>
          </p:cNvPr>
          <p:cNvGrpSpPr/>
          <p:nvPr/>
        </p:nvGrpSpPr>
        <p:grpSpPr>
          <a:xfrm>
            <a:off x="6210614" y="169446"/>
            <a:ext cx="1773180" cy="540000"/>
            <a:chOff x="1371273" y="191648"/>
            <a:chExt cx="1773180" cy="540000"/>
          </a:xfrm>
          <a:solidFill>
            <a:srgbClr val="FFC000"/>
          </a:solidFill>
        </p:grpSpPr>
        <p:sp>
          <p:nvSpPr>
            <p:cNvPr id="24" name="圓角矩形 17">
              <a:extLst>
                <a:ext uri="{FF2B5EF4-FFF2-40B4-BE49-F238E27FC236}">
                  <a16:creationId xmlns:a16="http://schemas.microsoft.com/office/drawing/2014/main" id="{5E380355-BA2F-4293-BEDB-2E1B558B4892}"/>
                </a:ext>
              </a:extLst>
            </p:cNvPr>
            <p:cNvSpPr/>
            <p:nvPr/>
          </p:nvSpPr>
          <p:spPr>
            <a:xfrm>
              <a:off x="1371273" y="191648"/>
              <a:ext cx="177318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BD8ACA4-DB0F-434D-A87C-2A338B5631D1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5134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2173</Words>
  <Application>Microsoft Office PowerPoint</Application>
  <PresentationFormat>寬螢幕</PresentationFormat>
  <Paragraphs>462</Paragraphs>
  <Slides>47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4" baseType="lpstr">
      <vt:lpstr>Aptos</vt:lpstr>
      <vt:lpstr>Aptos Display</vt:lpstr>
      <vt:lpstr>Noto Serif TC ExtraBold</vt:lpstr>
      <vt:lpstr>Arial</vt:lpstr>
      <vt:lpstr>Cambria Math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朱泊原</dc:creator>
  <cp:lastModifiedBy>庭毅 林</cp:lastModifiedBy>
  <cp:revision>56</cp:revision>
  <dcterms:created xsi:type="dcterms:W3CDTF">2025-06-15T12:43:57Z</dcterms:created>
  <dcterms:modified xsi:type="dcterms:W3CDTF">2025-11-13T17:18:48Z</dcterms:modified>
</cp:coreProperties>
</file>